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4" r:id="rId2"/>
  </p:sldMasterIdLst>
  <p:notesMasterIdLst>
    <p:notesMasterId r:id="rId32"/>
  </p:notesMasterIdLst>
  <p:handoutMasterIdLst>
    <p:handoutMasterId r:id="rId33"/>
  </p:handoutMasterIdLst>
  <p:sldIdLst>
    <p:sldId id="256" r:id="rId3"/>
    <p:sldId id="288" r:id="rId4"/>
    <p:sldId id="318" r:id="rId5"/>
    <p:sldId id="323" r:id="rId6"/>
    <p:sldId id="306" r:id="rId7"/>
    <p:sldId id="332" r:id="rId8"/>
    <p:sldId id="324" r:id="rId9"/>
    <p:sldId id="325" r:id="rId10"/>
    <p:sldId id="320" r:id="rId11"/>
    <p:sldId id="311" r:id="rId12"/>
    <p:sldId id="300" r:id="rId13"/>
    <p:sldId id="301" r:id="rId14"/>
    <p:sldId id="266" r:id="rId15"/>
    <p:sldId id="314" r:id="rId16"/>
    <p:sldId id="291" r:id="rId17"/>
    <p:sldId id="326" r:id="rId18"/>
    <p:sldId id="327" r:id="rId19"/>
    <p:sldId id="279" r:id="rId20"/>
    <p:sldId id="303" r:id="rId21"/>
    <p:sldId id="284" r:id="rId22"/>
    <p:sldId id="286" r:id="rId23"/>
    <p:sldId id="330" r:id="rId24"/>
    <p:sldId id="294" r:id="rId25"/>
    <p:sldId id="275" r:id="rId26"/>
    <p:sldId id="313" r:id="rId27"/>
    <p:sldId id="329" r:id="rId28"/>
    <p:sldId id="334" r:id="rId29"/>
    <p:sldId id="295" r:id="rId30"/>
    <p:sldId id="335" r:id="rId31"/>
  </p:sldIdLst>
  <p:sldSz cx="12188825" cy="6858000"/>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1" autoAdjust="0"/>
    <p:restoredTop sz="86695" autoAdjust="0"/>
  </p:normalViewPr>
  <p:slideViewPr>
    <p:cSldViewPr showGuides="1">
      <p:cViewPr varScale="1">
        <p:scale>
          <a:sx n="83" d="100"/>
          <a:sy n="83" d="100"/>
        </p:scale>
        <p:origin x="276" y="78"/>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3" d="2"/>
        <a:sy n="3" d="2"/>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A4289-2775-4DCD-B7CB-CFD6CFF675A8}"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fr-FR"/>
        </a:p>
      </dgm:t>
    </dgm:pt>
    <dgm:pt modelId="{7B7E1735-720C-47DF-94D7-649B0CCCC4F9}">
      <dgm:prSet phldrT="[Texte]"/>
      <dgm:spPr/>
      <dgm:t>
        <a:bodyPr/>
        <a:lstStyle/>
        <a:p>
          <a:r>
            <a:rPr lang="fr-FR" dirty="0"/>
            <a:t>Ciblage</a:t>
          </a:r>
        </a:p>
      </dgm:t>
    </dgm:pt>
    <dgm:pt modelId="{9283F147-2565-44EC-8550-A04BD8C77EFB}" type="parTrans" cxnId="{A4CAE80A-9E31-45EC-9C32-2377F938CB63}">
      <dgm:prSet/>
      <dgm:spPr/>
      <dgm:t>
        <a:bodyPr/>
        <a:lstStyle/>
        <a:p>
          <a:endParaRPr lang="fr-FR"/>
        </a:p>
      </dgm:t>
    </dgm:pt>
    <dgm:pt modelId="{1DA9AC2F-3005-480D-985B-807BBC6C4E72}" type="sibTrans" cxnId="{A4CAE80A-9E31-45EC-9C32-2377F938CB63}">
      <dgm:prSet/>
      <dgm:spPr/>
      <dgm:t>
        <a:bodyPr/>
        <a:lstStyle/>
        <a:p>
          <a:endParaRPr lang="fr-FR"/>
        </a:p>
      </dgm:t>
    </dgm:pt>
    <dgm:pt modelId="{2DAB10AA-C406-4CF4-BC8E-8BDD0FB865D8}">
      <dgm:prSet phldrT="[Texte]"/>
      <dgm:spPr/>
      <dgm:t>
        <a:bodyPr/>
        <a:lstStyle/>
        <a:p>
          <a:r>
            <a:rPr lang="fr-FR" dirty="0" err="1"/>
            <a:t>mind</a:t>
          </a:r>
          <a:r>
            <a:rPr lang="fr-FR" dirty="0"/>
            <a:t> </a:t>
          </a:r>
          <a:r>
            <a:rPr lang="fr-FR" dirty="0" err="1"/>
            <a:t>mapping</a:t>
          </a:r>
          <a:r>
            <a:rPr lang="fr-FR" dirty="0"/>
            <a:t> (</a:t>
          </a:r>
          <a:r>
            <a:rPr lang="fr-FR" dirty="0" err="1"/>
            <a:t>freemind</a:t>
          </a:r>
          <a:r>
            <a:rPr lang="fr-FR" dirty="0"/>
            <a:t>, </a:t>
          </a:r>
          <a:r>
            <a:rPr lang="fr-FR" dirty="0" err="1"/>
            <a:t>mindmanager</a:t>
          </a:r>
          <a:r>
            <a:rPr lang="fr-FR" dirty="0"/>
            <a:t>)</a:t>
          </a:r>
        </a:p>
      </dgm:t>
    </dgm:pt>
    <dgm:pt modelId="{4C330F9A-989E-4A23-809F-1DFF541F0E54}" type="parTrans" cxnId="{C1244A03-A8E1-40EE-BBEE-91DBB1C42F52}">
      <dgm:prSet/>
      <dgm:spPr/>
      <dgm:t>
        <a:bodyPr/>
        <a:lstStyle/>
        <a:p>
          <a:endParaRPr lang="fr-FR"/>
        </a:p>
      </dgm:t>
    </dgm:pt>
    <dgm:pt modelId="{E3689A17-8C93-4FE0-8F0C-4B3DD858382F}" type="sibTrans" cxnId="{C1244A03-A8E1-40EE-BBEE-91DBB1C42F52}">
      <dgm:prSet/>
      <dgm:spPr/>
      <dgm:t>
        <a:bodyPr/>
        <a:lstStyle/>
        <a:p>
          <a:endParaRPr lang="fr-FR"/>
        </a:p>
      </dgm:t>
    </dgm:pt>
    <dgm:pt modelId="{DAD3C4F1-0C35-4BC6-8A62-3E51E7A1237D}">
      <dgm:prSet phldrT="[Texte]"/>
      <dgm:spPr>
        <a:solidFill>
          <a:srgbClr val="0070C0"/>
        </a:solidFill>
      </dgm:spPr>
      <dgm:t>
        <a:bodyPr/>
        <a:lstStyle/>
        <a:p>
          <a:r>
            <a:rPr lang="fr-FR" dirty="0"/>
            <a:t>Recherche</a:t>
          </a:r>
        </a:p>
      </dgm:t>
    </dgm:pt>
    <dgm:pt modelId="{6077E894-1A70-4B22-B6AE-D64985E7CCC5}" type="parTrans" cxnId="{1D39C119-0A46-4674-B356-1D35FDB4FDAD}">
      <dgm:prSet/>
      <dgm:spPr/>
      <dgm:t>
        <a:bodyPr/>
        <a:lstStyle/>
        <a:p>
          <a:endParaRPr lang="fr-FR"/>
        </a:p>
      </dgm:t>
    </dgm:pt>
    <dgm:pt modelId="{93EE58E3-FB05-45CC-9B55-A7570EC758EE}" type="sibTrans" cxnId="{1D39C119-0A46-4674-B356-1D35FDB4FDAD}">
      <dgm:prSet/>
      <dgm:spPr>
        <a:solidFill>
          <a:schemeClr val="accent5">
            <a:lumMod val="90000"/>
          </a:schemeClr>
        </a:solidFill>
      </dgm:spPr>
      <dgm:t>
        <a:bodyPr/>
        <a:lstStyle/>
        <a:p>
          <a:endParaRPr lang="fr-FR"/>
        </a:p>
      </dgm:t>
    </dgm:pt>
    <dgm:pt modelId="{41E47AA5-2BB9-43F8-AA58-2864E639B551}">
      <dgm:prSet phldrT="[Texte]"/>
      <dgm:spPr/>
      <dgm:t>
        <a:bodyPr/>
        <a:lstStyle/>
        <a:p>
          <a:r>
            <a:rPr lang="fr-FR" dirty="0"/>
            <a:t>Les médias, le bouche à oreille, les réseaux</a:t>
          </a:r>
        </a:p>
      </dgm:t>
    </dgm:pt>
    <dgm:pt modelId="{0BD373F7-B9EF-4A36-805D-6598923D73BD}" type="parTrans" cxnId="{325B1D9A-9ADB-4ACA-B5F0-5D91B33AB978}">
      <dgm:prSet/>
      <dgm:spPr/>
      <dgm:t>
        <a:bodyPr/>
        <a:lstStyle/>
        <a:p>
          <a:endParaRPr lang="fr-FR"/>
        </a:p>
      </dgm:t>
    </dgm:pt>
    <dgm:pt modelId="{5A748FE3-C1C2-48B6-8705-1840B63C0D70}" type="sibTrans" cxnId="{325B1D9A-9ADB-4ACA-B5F0-5D91B33AB978}">
      <dgm:prSet/>
      <dgm:spPr/>
      <dgm:t>
        <a:bodyPr/>
        <a:lstStyle/>
        <a:p>
          <a:endParaRPr lang="fr-FR"/>
        </a:p>
      </dgm:t>
    </dgm:pt>
    <dgm:pt modelId="{344C3BB7-B3A9-40B8-8B66-8ADEE9B65E1D}">
      <dgm:prSet/>
      <dgm:spPr/>
      <dgm:t>
        <a:bodyPr/>
        <a:lstStyle/>
        <a:p>
          <a:r>
            <a:rPr lang="fr-FR"/>
            <a:t>Newsletters, mails</a:t>
          </a:r>
        </a:p>
      </dgm:t>
    </dgm:pt>
    <dgm:pt modelId="{D313277D-5140-4ECC-A22E-F1A4BC83FADF}" type="parTrans" cxnId="{B7D61ED4-9BD4-4B47-98B4-26272C8E47F1}">
      <dgm:prSet/>
      <dgm:spPr/>
      <dgm:t>
        <a:bodyPr/>
        <a:lstStyle/>
        <a:p>
          <a:endParaRPr lang="fr-FR"/>
        </a:p>
      </dgm:t>
    </dgm:pt>
    <dgm:pt modelId="{8003FFF5-C2CC-44AB-A92C-0A046DE4542F}" type="sibTrans" cxnId="{B7D61ED4-9BD4-4B47-98B4-26272C8E47F1}">
      <dgm:prSet/>
      <dgm:spPr/>
      <dgm:t>
        <a:bodyPr/>
        <a:lstStyle/>
        <a:p>
          <a:endParaRPr lang="fr-FR"/>
        </a:p>
      </dgm:t>
    </dgm:pt>
    <dgm:pt modelId="{40281923-0B96-41DD-BFA2-A010C5B440ED}">
      <dgm:prSet phldrT="[Texte]"/>
      <dgm:spPr>
        <a:solidFill>
          <a:schemeClr val="accent1">
            <a:lumMod val="75000"/>
          </a:schemeClr>
        </a:solidFill>
      </dgm:spPr>
      <dgm:t>
        <a:bodyPr/>
        <a:lstStyle/>
        <a:p>
          <a:r>
            <a:rPr lang="fr-FR" b="0" dirty="0">
              <a:solidFill>
                <a:schemeClr val="bg2">
                  <a:lumMod val="50000"/>
                </a:schemeClr>
              </a:solidFill>
            </a:rPr>
            <a:t>Diffusion</a:t>
          </a:r>
        </a:p>
      </dgm:t>
    </dgm:pt>
    <dgm:pt modelId="{BBD0CA0D-AC27-46FB-A8F5-B3CA946D8AFA}" type="sibTrans" cxnId="{FFDBBFDE-2716-4DA2-9299-CD6D095C5064}">
      <dgm:prSet/>
      <dgm:spPr/>
      <dgm:t>
        <a:bodyPr/>
        <a:lstStyle/>
        <a:p>
          <a:endParaRPr lang="fr-FR"/>
        </a:p>
      </dgm:t>
    </dgm:pt>
    <dgm:pt modelId="{C0AF4CBD-1606-4921-A944-954F825A0FD5}" type="parTrans" cxnId="{FFDBBFDE-2716-4DA2-9299-CD6D095C5064}">
      <dgm:prSet/>
      <dgm:spPr/>
      <dgm:t>
        <a:bodyPr/>
        <a:lstStyle/>
        <a:p>
          <a:endParaRPr lang="fr-FR"/>
        </a:p>
      </dgm:t>
    </dgm:pt>
    <dgm:pt modelId="{1C9BB1D4-B086-4F3B-8DD9-FF20E88BAAD5}" type="pres">
      <dgm:prSet presAssocID="{BD4A4289-2775-4DCD-B7CB-CFD6CFF675A8}" presName="linearFlow" presStyleCnt="0">
        <dgm:presLayoutVars>
          <dgm:dir/>
          <dgm:animLvl val="lvl"/>
          <dgm:resizeHandles val="exact"/>
        </dgm:presLayoutVars>
      </dgm:prSet>
      <dgm:spPr/>
    </dgm:pt>
    <dgm:pt modelId="{7582BA88-775B-4944-9A98-80FDAE756E68}" type="pres">
      <dgm:prSet presAssocID="{7B7E1735-720C-47DF-94D7-649B0CCCC4F9}" presName="composite" presStyleCnt="0"/>
      <dgm:spPr/>
    </dgm:pt>
    <dgm:pt modelId="{C3E844F2-44E8-448B-A61D-A692CC090FEB}" type="pres">
      <dgm:prSet presAssocID="{7B7E1735-720C-47DF-94D7-649B0CCCC4F9}" presName="parTx" presStyleLbl="node1" presStyleIdx="0" presStyleCnt="3">
        <dgm:presLayoutVars>
          <dgm:chMax val="0"/>
          <dgm:chPref val="0"/>
          <dgm:bulletEnabled val="1"/>
        </dgm:presLayoutVars>
      </dgm:prSet>
      <dgm:spPr/>
    </dgm:pt>
    <dgm:pt modelId="{CEDA874F-EB45-4E66-83C8-4A9D5F9E26D8}" type="pres">
      <dgm:prSet presAssocID="{7B7E1735-720C-47DF-94D7-649B0CCCC4F9}" presName="parSh" presStyleLbl="node1" presStyleIdx="0" presStyleCnt="3" custLinFactNeighborX="5260" custLinFactNeighborY="-15695"/>
      <dgm:spPr/>
    </dgm:pt>
    <dgm:pt modelId="{3CD8C4C0-4C9E-484E-B530-B1AD5ADD07A8}" type="pres">
      <dgm:prSet presAssocID="{7B7E1735-720C-47DF-94D7-649B0CCCC4F9}" presName="desTx" presStyleLbl="fgAcc1" presStyleIdx="0" presStyleCnt="3" custScaleX="110359">
        <dgm:presLayoutVars>
          <dgm:bulletEnabled val="1"/>
        </dgm:presLayoutVars>
      </dgm:prSet>
      <dgm:spPr/>
    </dgm:pt>
    <dgm:pt modelId="{CA9F9F5F-9A46-491D-B735-20DCBB030EAB}" type="pres">
      <dgm:prSet presAssocID="{1DA9AC2F-3005-480D-985B-807BBC6C4E72}" presName="sibTrans" presStyleLbl="sibTrans2D1" presStyleIdx="0" presStyleCnt="2"/>
      <dgm:spPr/>
    </dgm:pt>
    <dgm:pt modelId="{67BC5B5E-DD30-4E74-A0F6-F2301498D6E1}" type="pres">
      <dgm:prSet presAssocID="{1DA9AC2F-3005-480D-985B-807BBC6C4E72}" presName="connTx" presStyleLbl="sibTrans2D1" presStyleIdx="0" presStyleCnt="2"/>
      <dgm:spPr/>
    </dgm:pt>
    <dgm:pt modelId="{229626CC-AEEE-4370-B2CD-862B610C4DEA}" type="pres">
      <dgm:prSet presAssocID="{DAD3C4F1-0C35-4BC6-8A62-3E51E7A1237D}" presName="composite" presStyleCnt="0"/>
      <dgm:spPr/>
    </dgm:pt>
    <dgm:pt modelId="{FBDB0983-F513-4E4A-94AB-331F5D4042BA}" type="pres">
      <dgm:prSet presAssocID="{DAD3C4F1-0C35-4BC6-8A62-3E51E7A1237D}" presName="parTx" presStyleLbl="node1" presStyleIdx="0" presStyleCnt="3">
        <dgm:presLayoutVars>
          <dgm:chMax val="0"/>
          <dgm:chPref val="0"/>
          <dgm:bulletEnabled val="1"/>
        </dgm:presLayoutVars>
      </dgm:prSet>
      <dgm:spPr/>
    </dgm:pt>
    <dgm:pt modelId="{5DA3769F-75C1-4D24-9050-EC552B1C2ECF}" type="pres">
      <dgm:prSet presAssocID="{DAD3C4F1-0C35-4BC6-8A62-3E51E7A1237D}" presName="parSh" presStyleLbl="node1" presStyleIdx="1" presStyleCnt="3" custLinFactNeighborX="-5974" custLinFactNeighborY="-28086"/>
      <dgm:spPr/>
    </dgm:pt>
    <dgm:pt modelId="{48BA8EE2-B560-4325-9CCA-490C4048CF89}" type="pres">
      <dgm:prSet presAssocID="{DAD3C4F1-0C35-4BC6-8A62-3E51E7A1237D}" presName="desTx" presStyleLbl="fgAcc1" presStyleIdx="1" presStyleCnt="3">
        <dgm:presLayoutVars>
          <dgm:bulletEnabled val="1"/>
        </dgm:presLayoutVars>
      </dgm:prSet>
      <dgm:spPr/>
    </dgm:pt>
    <dgm:pt modelId="{3CF2F5DD-5BC3-4923-859F-4D711493EC9F}" type="pres">
      <dgm:prSet presAssocID="{93EE58E3-FB05-45CC-9B55-A7570EC758EE}" presName="sibTrans" presStyleLbl="sibTrans2D1" presStyleIdx="1" presStyleCnt="2" custAng="21384753"/>
      <dgm:spPr/>
    </dgm:pt>
    <dgm:pt modelId="{3AA29171-596D-4F24-AA97-3084A37CC5F0}" type="pres">
      <dgm:prSet presAssocID="{93EE58E3-FB05-45CC-9B55-A7570EC758EE}" presName="connTx" presStyleLbl="sibTrans2D1" presStyleIdx="1" presStyleCnt="2"/>
      <dgm:spPr/>
    </dgm:pt>
    <dgm:pt modelId="{9367B2ED-BF30-43DA-B86F-AD804BD48463}" type="pres">
      <dgm:prSet presAssocID="{40281923-0B96-41DD-BFA2-A010C5B440ED}" presName="composite" presStyleCnt="0"/>
      <dgm:spPr/>
    </dgm:pt>
    <dgm:pt modelId="{32971C16-924D-4A88-9822-918A3BF5405C}" type="pres">
      <dgm:prSet presAssocID="{40281923-0B96-41DD-BFA2-A010C5B440ED}" presName="parTx" presStyleLbl="node1" presStyleIdx="1" presStyleCnt="3">
        <dgm:presLayoutVars>
          <dgm:chMax val="0"/>
          <dgm:chPref val="0"/>
          <dgm:bulletEnabled val="1"/>
        </dgm:presLayoutVars>
      </dgm:prSet>
      <dgm:spPr/>
    </dgm:pt>
    <dgm:pt modelId="{6680459A-5DFE-4FCB-B866-FC21EB36B87D}" type="pres">
      <dgm:prSet presAssocID="{40281923-0B96-41DD-BFA2-A010C5B440ED}" presName="parSh" presStyleLbl="node1" presStyleIdx="2" presStyleCnt="3" custLinFactNeighborX="-209" custLinFactNeighborY="-15654"/>
      <dgm:spPr/>
    </dgm:pt>
    <dgm:pt modelId="{D958B81C-B59D-4BA9-9CF2-EBC3CA0A361D}" type="pres">
      <dgm:prSet presAssocID="{40281923-0B96-41DD-BFA2-A010C5B440ED}" presName="desTx" presStyleLbl="fgAcc1" presStyleIdx="2" presStyleCnt="3">
        <dgm:presLayoutVars>
          <dgm:bulletEnabled val="1"/>
        </dgm:presLayoutVars>
      </dgm:prSet>
      <dgm:spPr/>
    </dgm:pt>
  </dgm:ptLst>
  <dgm:cxnLst>
    <dgm:cxn modelId="{C1244A03-A8E1-40EE-BBEE-91DBB1C42F52}" srcId="{7B7E1735-720C-47DF-94D7-649B0CCCC4F9}" destId="{2DAB10AA-C406-4CF4-BC8E-8BDD0FB865D8}" srcOrd="0" destOrd="0" parTransId="{4C330F9A-989E-4A23-809F-1DFF541F0E54}" sibTransId="{E3689A17-8C93-4FE0-8F0C-4B3DD858382F}"/>
    <dgm:cxn modelId="{A4CAE80A-9E31-45EC-9C32-2377F938CB63}" srcId="{BD4A4289-2775-4DCD-B7CB-CFD6CFF675A8}" destId="{7B7E1735-720C-47DF-94D7-649B0CCCC4F9}" srcOrd="0" destOrd="0" parTransId="{9283F147-2565-44EC-8550-A04BD8C77EFB}" sibTransId="{1DA9AC2F-3005-480D-985B-807BBC6C4E72}"/>
    <dgm:cxn modelId="{A113DE12-85FF-40C1-8709-103D97E61B1B}" type="presOf" srcId="{DAD3C4F1-0C35-4BC6-8A62-3E51E7A1237D}" destId="{FBDB0983-F513-4E4A-94AB-331F5D4042BA}" srcOrd="0" destOrd="0" presId="urn:microsoft.com/office/officeart/2005/8/layout/process3"/>
    <dgm:cxn modelId="{1D39C119-0A46-4674-B356-1D35FDB4FDAD}" srcId="{BD4A4289-2775-4DCD-B7CB-CFD6CFF675A8}" destId="{DAD3C4F1-0C35-4BC6-8A62-3E51E7A1237D}" srcOrd="1" destOrd="0" parTransId="{6077E894-1A70-4B22-B6AE-D64985E7CCC5}" sibTransId="{93EE58E3-FB05-45CC-9B55-A7570EC758EE}"/>
    <dgm:cxn modelId="{995F352A-55F9-407C-A439-9827FDEC2459}" type="presOf" srcId="{93EE58E3-FB05-45CC-9B55-A7570EC758EE}" destId="{3CF2F5DD-5BC3-4923-859F-4D711493EC9F}" srcOrd="0" destOrd="0" presId="urn:microsoft.com/office/officeart/2005/8/layout/process3"/>
    <dgm:cxn modelId="{8050FF36-840E-4288-A42F-855819891124}" type="presOf" srcId="{40281923-0B96-41DD-BFA2-A010C5B440ED}" destId="{32971C16-924D-4A88-9822-918A3BF5405C}" srcOrd="0" destOrd="0" presId="urn:microsoft.com/office/officeart/2005/8/layout/process3"/>
    <dgm:cxn modelId="{DE95555B-BDC2-42E3-9186-4F7E0E271D64}" type="presOf" srcId="{1DA9AC2F-3005-480D-985B-807BBC6C4E72}" destId="{CA9F9F5F-9A46-491D-B735-20DCBB030EAB}" srcOrd="0" destOrd="0" presId="urn:microsoft.com/office/officeart/2005/8/layout/process3"/>
    <dgm:cxn modelId="{9589ED60-A292-4E7F-9CB6-B1C4FF24B53A}" type="presOf" srcId="{1DA9AC2F-3005-480D-985B-807BBC6C4E72}" destId="{67BC5B5E-DD30-4E74-A0F6-F2301498D6E1}" srcOrd="1" destOrd="0" presId="urn:microsoft.com/office/officeart/2005/8/layout/process3"/>
    <dgm:cxn modelId="{517B1542-E779-4F1B-BBBE-5EE68B6A8F5E}" type="presOf" srcId="{41E47AA5-2BB9-43F8-AA58-2864E639B551}" destId="{48BA8EE2-B560-4325-9CCA-490C4048CF89}" srcOrd="0" destOrd="0" presId="urn:microsoft.com/office/officeart/2005/8/layout/process3"/>
    <dgm:cxn modelId="{F1B61B43-8129-4F95-999C-16C8EDD45747}" type="presOf" srcId="{DAD3C4F1-0C35-4BC6-8A62-3E51E7A1237D}" destId="{5DA3769F-75C1-4D24-9050-EC552B1C2ECF}" srcOrd="1" destOrd="0" presId="urn:microsoft.com/office/officeart/2005/8/layout/process3"/>
    <dgm:cxn modelId="{26567F66-064E-4788-ABA1-AE6B01E34A89}" type="presOf" srcId="{BD4A4289-2775-4DCD-B7CB-CFD6CFF675A8}" destId="{1C9BB1D4-B086-4F3B-8DD9-FF20E88BAAD5}" srcOrd="0" destOrd="0" presId="urn:microsoft.com/office/officeart/2005/8/layout/process3"/>
    <dgm:cxn modelId="{505FFC6E-5975-4EE4-9A33-B850CAF1F004}" type="presOf" srcId="{93EE58E3-FB05-45CC-9B55-A7570EC758EE}" destId="{3AA29171-596D-4F24-AA97-3084A37CC5F0}" srcOrd="1" destOrd="0" presId="urn:microsoft.com/office/officeart/2005/8/layout/process3"/>
    <dgm:cxn modelId="{19217D53-2EC6-4BDA-8612-D66FCA459545}" type="presOf" srcId="{2DAB10AA-C406-4CF4-BC8E-8BDD0FB865D8}" destId="{3CD8C4C0-4C9E-484E-B530-B1AD5ADD07A8}" srcOrd="0" destOrd="0" presId="urn:microsoft.com/office/officeart/2005/8/layout/process3"/>
    <dgm:cxn modelId="{33BEC076-273E-4C38-9A7F-C292E692016F}" type="presOf" srcId="{7B7E1735-720C-47DF-94D7-649B0CCCC4F9}" destId="{C3E844F2-44E8-448B-A61D-A692CC090FEB}" srcOrd="0" destOrd="0" presId="urn:microsoft.com/office/officeart/2005/8/layout/process3"/>
    <dgm:cxn modelId="{325B1D9A-9ADB-4ACA-B5F0-5D91B33AB978}" srcId="{DAD3C4F1-0C35-4BC6-8A62-3E51E7A1237D}" destId="{41E47AA5-2BB9-43F8-AA58-2864E639B551}" srcOrd="0" destOrd="0" parTransId="{0BD373F7-B9EF-4A36-805D-6598923D73BD}" sibTransId="{5A748FE3-C1C2-48B6-8705-1840B63C0D70}"/>
    <dgm:cxn modelId="{C1502BC3-F257-4D8F-A7EA-36B2AF8D6AD4}" type="presOf" srcId="{344C3BB7-B3A9-40B8-8B66-8ADEE9B65E1D}" destId="{D958B81C-B59D-4BA9-9CF2-EBC3CA0A361D}" srcOrd="0" destOrd="0" presId="urn:microsoft.com/office/officeart/2005/8/layout/process3"/>
    <dgm:cxn modelId="{ABCBBFCA-A447-4158-81F6-B0E01C397A13}" type="presOf" srcId="{40281923-0B96-41DD-BFA2-A010C5B440ED}" destId="{6680459A-5DFE-4FCB-B866-FC21EB36B87D}" srcOrd="1" destOrd="0" presId="urn:microsoft.com/office/officeart/2005/8/layout/process3"/>
    <dgm:cxn modelId="{B7D61ED4-9BD4-4B47-98B4-26272C8E47F1}" srcId="{40281923-0B96-41DD-BFA2-A010C5B440ED}" destId="{344C3BB7-B3A9-40B8-8B66-8ADEE9B65E1D}" srcOrd="0" destOrd="0" parTransId="{D313277D-5140-4ECC-A22E-F1A4BC83FADF}" sibTransId="{8003FFF5-C2CC-44AB-A92C-0A046DE4542F}"/>
    <dgm:cxn modelId="{FFDBBFDE-2716-4DA2-9299-CD6D095C5064}" srcId="{BD4A4289-2775-4DCD-B7CB-CFD6CFF675A8}" destId="{40281923-0B96-41DD-BFA2-A010C5B440ED}" srcOrd="2" destOrd="0" parTransId="{C0AF4CBD-1606-4921-A944-954F825A0FD5}" sibTransId="{BBD0CA0D-AC27-46FB-A8F5-B3CA946D8AFA}"/>
    <dgm:cxn modelId="{2DB1E7FE-DA89-424C-88D3-7A7B9667B96D}" type="presOf" srcId="{7B7E1735-720C-47DF-94D7-649B0CCCC4F9}" destId="{CEDA874F-EB45-4E66-83C8-4A9D5F9E26D8}" srcOrd="1" destOrd="0" presId="urn:microsoft.com/office/officeart/2005/8/layout/process3"/>
    <dgm:cxn modelId="{8F3EC41E-095C-44A1-A93B-A0607E450B41}" type="presParOf" srcId="{1C9BB1D4-B086-4F3B-8DD9-FF20E88BAAD5}" destId="{7582BA88-775B-4944-9A98-80FDAE756E68}" srcOrd="0" destOrd="0" presId="urn:microsoft.com/office/officeart/2005/8/layout/process3"/>
    <dgm:cxn modelId="{E7BCD669-9549-49C4-AB3B-80D165FE370D}" type="presParOf" srcId="{7582BA88-775B-4944-9A98-80FDAE756E68}" destId="{C3E844F2-44E8-448B-A61D-A692CC090FEB}" srcOrd="0" destOrd="0" presId="urn:microsoft.com/office/officeart/2005/8/layout/process3"/>
    <dgm:cxn modelId="{E5FB786E-A838-4028-BD45-CA31B16EA211}" type="presParOf" srcId="{7582BA88-775B-4944-9A98-80FDAE756E68}" destId="{CEDA874F-EB45-4E66-83C8-4A9D5F9E26D8}" srcOrd="1" destOrd="0" presId="urn:microsoft.com/office/officeart/2005/8/layout/process3"/>
    <dgm:cxn modelId="{B8632D62-5D4B-4E42-9CD9-A047C934BD36}" type="presParOf" srcId="{7582BA88-775B-4944-9A98-80FDAE756E68}" destId="{3CD8C4C0-4C9E-484E-B530-B1AD5ADD07A8}" srcOrd="2" destOrd="0" presId="urn:microsoft.com/office/officeart/2005/8/layout/process3"/>
    <dgm:cxn modelId="{ED33CD76-8C0E-4521-94A9-AA2410C422A4}" type="presParOf" srcId="{1C9BB1D4-B086-4F3B-8DD9-FF20E88BAAD5}" destId="{CA9F9F5F-9A46-491D-B735-20DCBB030EAB}" srcOrd="1" destOrd="0" presId="urn:microsoft.com/office/officeart/2005/8/layout/process3"/>
    <dgm:cxn modelId="{E654CD58-C525-4EC7-800E-FC50513A3401}" type="presParOf" srcId="{CA9F9F5F-9A46-491D-B735-20DCBB030EAB}" destId="{67BC5B5E-DD30-4E74-A0F6-F2301498D6E1}" srcOrd="0" destOrd="0" presId="urn:microsoft.com/office/officeart/2005/8/layout/process3"/>
    <dgm:cxn modelId="{9705BF04-6D24-4A1A-809C-8628B0933A76}" type="presParOf" srcId="{1C9BB1D4-B086-4F3B-8DD9-FF20E88BAAD5}" destId="{229626CC-AEEE-4370-B2CD-862B610C4DEA}" srcOrd="2" destOrd="0" presId="urn:microsoft.com/office/officeart/2005/8/layout/process3"/>
    <dgm:cxn modelId="{526F1098-447A-4C65-B65F-51443BDB19B6}" type="presParOf" srcId="{229626CC-AEEE-4370-B2CD-862B610C4DEA}" destId="{FBDB0983-F513-4E4A-94AB-331F5D4042BA}" srcOrd="0" destOrd="0" presId="urn:microsoft.com/office/officeart/2005/8/layout/process3"/>
    <dgm:cxn modelId="{5E1E9834-C120-4BD5-B89E-B58D4C888DB2}" type="presParOf" srcId="{229626CC-AEEE-4370-B2CD-862B610C4DEA}" destId="{5DA3769F-75C1-4D24-9050-EC552B1C2ECF}" srcOrd="1" destOrd="0" presId="urn:microsoft.com/office/officeart/2005/8/layout/process3"/>
    <dgm:cxn modelId="{D2ACA7C2-2F7F-4074-BE73-58F4630AA317}" type="presParOf" srcId="{229626CC-AEEE-4370-B2CD-862B610C4DEA}" destId="{48BA8EE2-B560-4325-9CCA-490C4048CF89}" srcOrd="2" destOrd="0" presId="urn:microsoft.com/office/officeart/2005/8/layout/process3"/>
    <dgm:cxn modelId="{2E538C13-30E9-49F3-B137-332EEED3AA3E}" type="presParOf" srcId="{1C9BB1D4-B086-4F3B-8DD9-FF20E88BAAD5}" destId="{3CF2F5DD-5BC3-4923-859F-4D711493EC9F}" srcOrd="3" destOrd="0" presId="urn:microsoft.com/office/officeart/2005/8/layout/process3"/>
    <dgm:cxn modelId="{D3A365FD-289A-4B1C-A165-5EB51093DFD0}" type="presParOf" srcId="{3CF2F5DD-5BC3-4923-859F-4D711493EC9F}" destId="{3AA29171-596D-4F24-AA97-3084A37CC5F0}" srcOrd="0" destOrd="0" presId="urn:microsoft.com/office/officeart/2005/8/layout/process3"/>
    <dgm:cxn modelId="{87952A71-85B2-4BFF-86D0-4922B0D97FDD}" type="presParOf" srcId="{1C9BB1D4-B086-4F3B-8DD9-FF20E88BAAD5}" destId="{9367B2ED-BF30-43DA-B86F-AD804BD48463}" srcOrd="4" destOrd="0" presId="urn:microsoft.com/office/officeart/2005/8/layout/process3"/>
    <dgm:cxn modelId="{44C4080C-421B-477E-8549-ABEF4FF20785}" type="presParOf" srcId="{9367B2ED-BF30-43DA-B86F-AD804BD48463}" destId="{32971C16-924D-4A88-9822-918A3BF5405C}" srcOrd="0" destOrd="0" presId="urn:microsoft.com/office/officeart/2005/8/layout/process3"/>
    <dgm:cxn modelId="{408D0DF3-841E-4874-8398-27C4FA0BDD64}" type="presParOf" srcId="{9367B2ED-BF30-43DA-B86F-AD804BD48463}" destId="{6680459A-5DFE-4FCB-B866-FC21EB36B87D}" srcOrd="1" destOrd="0" presId="urn:microsoft.com/office/officeart/2005/8/layout/process3"/>
    <dgm:cxn modelId="{397263B9-4BB8-4324-9AEE-E41D94C64D3D}" type="presParOf" srcId="{9367B2ED-BF30-43DA-B86F-AD804BD48463}" destId="{D958B81C-B59D-4BA9-9CF2-EBC3CA0A361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A874F-EB45-4E66-83C8-4A9D5F9E26D8}">
      <dsp:nvSpPr>
        <dsp:cNvPr id="0" name=""/>
        <dsp:cNvSpPr/>
      </dsp:nvSpPr>
      <dsp:spPr>
        <a:xfrm>
          <a:off x="116822" y="245723"/>
          <a:ext cx="2206929" cy="820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fr-FR" sz="1900" kern="1200" dirty="0"/>
            <a:t>Ciblage</a:t>
          </a:r>
        </a:p>
      </dsp:txBody>
      <dsp:txXfrm>
        <a:off x="116822" y="245723"/>
        <a:ext cx="2206929" cy="547200"/>
      </dsp:txXfrm>
    </dsp:sp>
    <dsp:sp modelId="{3CD8C4C0-4C9E-484E-B530-B1AD5ADD07A8}">
      <dsp:nvSpPr>
        <dsp:cNvPr id="0" name=""/>
        <dsp:cNvSpPr/>
      </dsp:nvSpPr>
      <dsp:spPr>
        <a:xfrm>
          <a:off x="338451" y="921747"/>
          <a:ext cx="2435545" cy="1368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err="1"/>
            <a:t>mind</a:t>
          </a:r>
          <a:r>
            <a:rPr lang="fr-FR" sz="1900" kern="1200" dirty="0"/>
            <a:t> </a:t>
          </a:r>
          <a:r>
            <a:rPr lang="fr-FR" sz="1900" kern="1200" dirty="0" err="1"/>
            <a:t>mapping</a:t>
          </a:r>
          <a:r>
            <a:rPr lang="fr-FR" sz="1900" kern="1200" dirty="0"/>
            <a:t> (</a:t>
          </a:r>
          <a:r>
            <a:rPr lang="fr-FR" sz="1900" kern="1200" dirty="0" err="1"/>
            <a:t>freemind</a:t>
          </a:r>
          <a:r>
            <a:rPr lang="fr-FR" sz="1900" kern="1200" dirty="0"/>
            <a:t>, </a:t>
          </a:r>
          <a:r>
            <a:rPr lang="fr-FR" sz="1900" kern="1200" dirty="0" err="1"/>
            <a:t>mindmanager</a:t>
          </a:r>
          <a:r>
            <a:rPr lang="fr-FR" sz="1900" kern="1200" dirty="0"/>
            <a:t>)</a:t>
          </a:r>
        </a:p>
      </dsp:txBody>
      <dsp:txXfrm>
        <a:off x="378518" y="961814"/>
        <a:ext cx="2355411" cy="1287866"/>
      </dsp:txXfrm>
    </dsp:sp>
    <dsp:sp modelId="{CA9F9F5F-9A46-491D-B735-20DCBB030EAB}">
      <dsp:nvSpPr>
        <dsp:cNvPr id="0" name=""/>
        <dsp:cNvSpPr/>
      </dsp:nvSpPr>
      <dsp:spPr>
        <a:xfrm rot="21497544">
          <a:off x="2624768" y="193201"/>
          <a:ext cx="638738" cy="5494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2624805" y="305549"/>
        <a:ext cx="473900" cy="329677"/>
      </dsp:txXfrm>
    </dsp:sp>
    <dsp:sp modelId="{5DA3769F-75C1-4D24-9050-EC552B1C2ECF}">
      <dsp:nvSpPr>
        <dsp:cNvPr id="0" name=""/>
        <dsp:cNvSpPr/>
      </dsp:nvSpPr>
      <dsp:spPr>
        <a:xfrm>
          <a:off x="3528384" y="144018"/>
          <a:ext cx="2206929" cy="82080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fr-FR" sz="1900" kern="1200" dirty="0"/>
            <a:t>Recherche</a:t>
          </a:r>
        </a:p>
      </dsp:txBody>
      <dsp:txXfrm>
        <a:off x="3528384" y="144018"/>
        <a:ext cx="2206929" cy="547200"/>
      </dsp:txXfrm>
    </dsp:sp>
    <dsp:sp modelId="{48BA8EE2-B560-4325-9CCA-490C4048CF89}">
      <dsp:nvSpPr>
        <dsp:cNvPr id="0" name=""/>
        <dsp:cNvSpPr/>
      </dsp:nvSpPr>
      <dsp:spPr>
        <a:xfrm>
          <a:off x="4112247" y="921747"/>
          <a:ext cx="2206929" cy="1368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00000"/>
              <a:satOff val="-25001"/>
              <a:lumOff val="300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a:t>Les médias, le bouche à oreille, les réseaux</a:t>
          </a:r>
        </a:p>
      </dsp:txBody>
      <dsp:txXfrm>
        <a:off x="4152314" y="961814"/>
        <a:ext cx="2126795" cy="1287866"/>
      </dsp:txXfrm>
    </dsp:sp>
    <dsp:sp modelId="{3CF2F5DD-5BC3-4923-859F-4D711493EC9F}">
      <dsp:nvSpPr>
        <dsp:cNvPr id="0" name=""/>
        <dsp:cNvSpPr/>
      </dsp:nvSpPr>
      <dsp:spPr>
        <a:xfrm rot="21480250">
          <a:off x="6101534" y="194518"/>
          <a:ext cx="777004" cy="549461"/>
        </a:xfrm>
        <a:prstGeom prst="rightArrow">
          <a:avLst>
            <a:gd name="adj1" fmla="val 60000"/>
            <a:gd name="adj2" fmla="val 50000"/>
          </a:avLst>
        </a:prstGeom>
        <a:solidFill>
          <a:schemeClr val="accent5">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6101584" y="307280"/>
        <a:ext cx="612166" cy="329677"/>
      </dsp:txXfrm>
    </dsp:sp>
    <dsp:sp modelId="{6680459A-5DFE-4FCB-B866-FC21EB36B87D}">
      <dsp:nvSpPr>
        <dsp:cNvPr id="0" name=""/>
        <dsp:cNvSpPr/>
      </dsp:nvSpPr>
      <dsp:spPr>
        <a:xfrm>
          <a:off x="7200793" y="246059"/>
          <a:ext cx="2206929" cy="820800"/>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fr-FR" sz="1900" b="0" kern="1200" dirty="0">
              <a:solidFill>
                <a:schemeClr val="bg2">
                  <a:lumMod val="50000"/>
                </a:schemeClr>
              </a:solidFill>
            </a:rPr>
            <a:t>Diffusion</a:t>
          </a:r>
        </a:p>
      </dsp:txBody>
      <dsp:txXfrm>
        <a:off x="7200793" y="246059"/>
        <a:ext cx="2206929" cy="547200"/>
      </dsp:txXfrm>
    </dsp:sp>
    <dsp:sp modelId="{D958B81C-B59D-4BA9-9CF2-EBC3CA0A361D}">
      <dsp:nvSpPr>
        <dsp:cNvPr id="0" name=""/>
        <dsp:cNvSpPr/>
      </dsp:nvSpPr>
      <dsp:spPr>
        <a:xfrm>
          <a:off x="7657428" y="921747"/>
          <a:ext cx="2206929" cy="1368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400000"/>
              <a:satOff val="-50003"/>
              <a:lumOff val="600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a:t>Newsletters, mails</a:t>
          </a:r>
        </a:p>
      </dsp:txBody>
      <dsp:txXfrm>
        <a:off x="7697495" y="961814"/>
        <a:ext cx="2126795" cy="12878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5/23/2019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‹N°›</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5/23/2019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‹N°›</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Authentifie et contrôle les accès à Internet</a:t>
            </a:r>
          </a:p>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Trace et impute les connexions conformément aux lois françaises et européennes</a:t>
            </a:r>
          </a:p>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Respecte la vie privée</a:t>
            </a:r>
          </a:p>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Protège et filtre les flux par utilisateur ou groupe d'utilisateurs (antivirus HTTP, filtrage de protocoles réseau, de noms de domaine, d'URLs et d'adresses IP)</a:t>
            </a:r>
          </a:p>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Filtrage par liste noire (blacklist) ou par liste blanche (whitelist)</a:t>
            </a:r>
          </a:p>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Contrôle d'accès et contrôle parental par utilisateur ou groupe d'utilisateurs (temps de connexion, périodes autorisées, volume maximum téléchargé, bande passante autorisée)</a:t>
            </a:r>
          </a:p>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Fonctionne sous forme de machine virtuelle ou sur mini-PC possédant deux cartes réseaux</a:t>
            </a:r>
          </a:p>
          <a:p>
            <a:pPr marL="171450" indent="-171450">
              <a:buFont typeface="Wingdings" panose="05000000000000000000" pitchFamily="2" charset="2"/>
              <a:buChar char="Ø"/>
            </a:pPr>
            <a:r>
              <a:rPr lang="fr-FR" sz="1200" b="0" i="0" kern="1200" dirty="0">
                <a:solidFill>
                  <a:schemeClr val="tx1"/>
                </a:solidFill>
                <a:effectLst/>
                <a:latin typeface="+mn-lt"/>
                <a:ea typeface="+mn-ea"/>
                <a:cs typeface="+mn-cs"/>
              </a:rPr>
              <a:t>Libre et gratuit</a:t>
            </a:r>
          </a:p>
          <a:p>
            <a:pPr marL="171450" indent="-171450">
              <a:buFont typeface="Wingdings" panose="05000000000000000000" pitchFamily="2" charset="2"/>
              <a:buChar char="Ø"/>
            </a:pPr>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6BB98AFB-CB0D-4DFE-87B9-B4B0D0DE73CD}" type="slidenum">
              <a:rPr lang="fr-FR" smtClean="0"/>
              <a:t>17</a:t>
            </a:fld>
            <a:endParaRPr lang="fr-FR"/>
          </a:p>
        </p:txBody>
      </p:sp>
    </p:spTree>
    <p:extLst>
      <p:ext uri="{BB962C8B-B14F-4D97-AF65-F5344CB8AC3E}">
        <p14:creationId xmlns:p14="http://schemas.microsoft.com/office/powerpoint/2010/main" val="14950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correspond à la prochaine génération de réseaux de téléphonie mobile</a:t>
            </a:r>
            <a:endParaRPr lang="fr-FR" dirty="0"/>
          </a:p>
        </p:txBody>
      </p:sp>
      <p:sp>
        <p:nvSpPr>
          <p:cNvPr id="4" name="Espace réservé du numéro de diapositive 3"/>
          <p:cNvSpPr>
            <a:spLocks noGrp="1"/>
          </p:cNvSpPr>
          <p:nvPr>
            <p:ph type="sldNum" sz="quarter" idx="5"/>
          </p:nvPr>
        </p:nvSpPr>
        <p:spPr/>
        <p:txBody>
          <a:bodyPr/>
          <a:lstStyle/>
          <a:p>
            <a:fld id="{6BB98AFB-CB0D-4DFE-87B9-B4B0D0DE73CD}" type="slidenum">
              <a:rPr lang="fr-FR" smtClean="0"/>
              <a:t>26</a:t>
            </a:fld>
            <a:endParaRPr lang="fr-FR"/>
          </a:p>
        </p:txBody>
      </p:sp>
    </p:spTree>
    <p:extLst>
      <p:ext uri="{BB962C8B-B14F-4D97-AF65-F5344CB8AC3E}">
        <p14:creationId xmlns:p14="http://schemas.microsoft.com/office/powerpoint/2010/main" val="194138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B98AFB-CB0D-4DFE-87B9-B4B0D0DE73CD}" type="slidenum">
              <a:rPr lang="fr-FR" smtClean="0"/>
              <a:t>27</a:t>
            </a:fld>
            <a:endParaRPr lang="fr-FR"/>
          </a:p>
        </p:txBody>
      </p:sp>
    </p:spTree>
    <p:extLst>
      <p:ext uri="{BB962C8B-B14F-4D97-AF65-F5344CB8AC3E}">
        <p14:creationId xmlns:p14="http://schemas.microsoft.com/office/powerpoint/2010/main" val="398401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D34CFB-CAE9-4A9B-BF15-1D15F2A21470}"/>
              </a:ext>
            </a:extLst>
          </p:cNvPr>
          <p:cNvSpPr>
            <a:spLocks noGrp="1"/>
          </p:cNvSpPr>
          <p:nvPr>
            <p:ph type="ctrTitle"/>
          </p:nvPr>
        </p:nvSpPr>
        <p:spPr>
          <a:xfrm>
            <a:off x="1523603" y="1122363"/>
            <a:ext cx="9141619"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2FF7E22-80B6-4141-B2C7-EF2337A1303B}"/>
              </a:ext>
            </a:extLst>
          </p:cNvPr>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5792549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0B742-EB19-4226-865E-D80D7EB14E9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104B920-DC29-4ED3-9C26-B31E1CA300A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7205983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A08DE97-EFDC-40A2-B1AB-2F8F54605D5F}"/>
              </a:ext>
            </a:extLst>
          </p:cNvPr>
          <p:cNvSpPr>
            <a:spLocks noGrp="1"/>
          </p:cNvSpPr>
          <p:nvPr>
            <p:ph type="title" orient="vert"/>
          </p:nvPr>
        </p:nvSpPr>
        <p:spPr>
          <a:xfrm>
            <a:off x="8836898" y="274639"/>
            <a:ext cx="2742486"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4118A7-5F67-4537-B939-8C3FFE46A587}"/>
              </a:ext>
            </a:extLst>
          </p:cNvPr>
          <p:cNvSpPr>
            <a:spLocks noGrp="1"/>
          </p:cNvSpPr>
          <p:nvPr>
            <p:ph type="body" orient="vert" idx="1"/>
          </p:nvPr>
        </p:nvSpPr>
        <p:spPr>
          <a:xfrm>
            <a:off x="609441" y="274639"/>
            <a:ext cx="802431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02111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3202B-7A64-4854-9D3E-4399E7CED4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077D63-9B98-4BE2-8CC0-6CC011F33EA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31935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05CA61-84C0-4F32-A447-C975C22D4872}"/>
              </a:ext>
            </a:extLst>
          </p:cNvPr>
          <p:cNvSpPr>
            <a:spLocks noGrp="1"/>
          </p:cNvSpPr>
          <p:nvPr>
            <p:ph type="title"/>
          </p:nvPr>
        </p:nvSpPr>
        <p:spPr>
          <a:xfrm>
            <a:off x="831634" y="1709739"/>
            <a:ext cx="10512862"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8A6E4A-AF35-4479-A551-BEDFB80A9080}"/>
              </a:ext>
            </a:extLst>
          </p:cNvPr>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10024065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1CFA8-0067-4914-A49C-7F2CF2F324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1BC074-6904-4059-B60F-B7A579DD78BE}"/>
              </a:ext>
            </a:extLst>
          </p:cNvPr>
          <p:cNvSpPr>
            <a:spLocks noGrp="1"/>
          </p:cNvSpPr>
          <p:nvPr>
            <p:ph sz="half" idx="1"/>
          </p:nvPr>
        </p:nvSpPr>
        <p:spPr>
          <a:xfrm>
            <a:off x="609441" y="1219201"/>
            <a:ext cx="5383398" cy="4906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436D4F2-0905-4BD9-A763-F372B03AAEDA}"/>
              </a:ext>
            </a:extLst>
          </p:cNvPr>
          <p:cNvSpPr>
            <a:spLocks noGrp="1"/>
          </p:cNvSpPr>
          <p:nvPr>
            <p:ph sz="half" idx="2"/>
          </p:nvPr>
        </p:nvSpPr>
        <p:spPr>
          <a:xfrm>
            <a:off x="6195986" y="1219201"/>
            <a:ext cx="5383398" cy="4906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8374035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20F3-BCB7-4736-B13C-B52002C55606}"/>
              </a:ext>
            </a:extLst>
          </p:cNvPr>
          <p:cNvSpPr>
            <a:spLocks noGrp="1"/>
          </p:cNvSpPr>
          <p:nvPr>
            <p:ph type="title"/>
          </p:nvPr>
        </p:nvSpPr>
        <p:spPr>
          <a:xfrm>
            <a:off x="840098" y="365126"/>
            <a:ext cx="10512862"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146CA9-6228-4522-8BDC-030AEE0369E1}"/>
              </a:ext>
            </a:extLst>
          </p:cNvPr>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2792326-5FD4-4A43-911A-EE72B271B743}"/>
              </a:ext>
            </a:extLst>
          </p:cNvPr>
          <p:cNvSpPr>
            <a:spLocks noGrp="1"/>
          </p:cNvSpPr>
          <p:nvPr>
            <p:ph sz="half" idx="2"/>
          </p:nvPr>
        </p:nvSpPr>
        <p:spPr>
          <a:xfrm>
            <a:off x="840099" y="2505075"/>
            <a:ext cx="5156973"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D0897A-295E-4952-8BF3-D7CD0FD0975C}"/>
              </a:ext>
            </a:extLst>
          </p:cNvPr>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7815EE7-21BE-4F09-BA5E-0004DA48ACCA}"/>
              </a:ext>
            </a:extLst>
          </p:cNvPr>
          <p:cNvSpPr>
            <a:spLocks noGrp="1"/>
          </p:cNvSpPr>
          <p:nvPr>
            <p:ph sz="quarter" idx="4"/>
          </p:nvPr>
        </p:nvSpPr>
        <p:spPr>
          <a:xfrm>
            <a:off x="6170593" y="2505075"/>
            <a:ext cx="518236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3639590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3C1BD4-2994-47DD-99C6-79255B472019}"/>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9393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00507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57FCD-F0EF-4A3B-BAF3-ED864ACE8F54}"/>
              </a:ext>
            </a:extLst>
          </p:cNvPr>
          <p:cNvSpPr>
            <a:spLocks noGrp="1"/>
          </p:cNvSpPr>
          <p:nvPr>
            <p:ph type="title"/>
          </p:nvPr>
        </p:nvSpPr>
        <p:spPr>
          <a:xfrm>
            <a:off x="840099" y="457200"/>
            <a:ext cx="3931743"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028C49B-4376-461B-AF2B-C6498C0C9500}"/>
              </a:ext>
            </a:extLst>
          </p:cNvPr>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9D35A5A-6EC2-4E76-92F5-D7AC8153667E}"/>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283580411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8DED0-1D88-44A9-90DB-8452A9476C89}"/>
              </a:ext>
            </a:extLst>
          </p:cNvPr>
          <p:cNvSpPr>
            <a:spLocks noGrp="1"/>
          </p:cNvSpPr>
          <p:nvPr>
            <p:ph type="title"/>
          </p:nvPr>
        </p:nvSpPr>
        <p:spPr>
          <a:xfrm>
            <a:off x="840099" y="457200"/>
            <a:ext cx="3931743"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47F8F5-13FA-47D6-8928-F8888C8FB1AD}"/>
              </a:ext>
            </a:extLst>
          </p:cNvPr>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66AED8A7-C5A2-4EE8-8503-B5A58767947F}"/>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8077920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a:extLst>
              <a:ext uri="{FF2B5EF4-FFF2-40B4-BE49-F238E27FC236}">
                <a16:creationId xmlns:a16="http://schemas.microsoft.com/office/drawing/2014/main" id="{902EFE94-2B76-4413-9E5A-1D8B881D03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11640752"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F38056F4-B864-44D8-A48E-5CAE255147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8026"/>
          <a:stretch>
            <a:fillRect/>
          </a:stretch>
        </p:blipFill>
        <p:spPr bwMode="auto">
          <a:xfrm>
            <a:off x="2588011" y="1609725"/>
            <a:ext cx="9600815" cy="46386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3E5900EA-F275-4ECD-BB82-06E920C7606F}"/>
              </a:ext>
            </a:extLst>
          </p:cNvPr>
          <p:cNvSpPr>
            <a:spLocks noGrp="1" noChangeArrowheads="1"/>
          </p:cNvSpPr>
          <p:nvPr>
            <p:ph type="title"/>
          </p:nvPr>
        </p:nvSpPr>
        <p:spPr bwMode="auto">
          <a:xfrm>
            <a:off x="609441" y="274638"/>
            <a:ext cx="10969943"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DC5AC2B4-5535-4F55-957F-14D23E86082E}"/>
              </a:ext>
            </a:extLst>
          </p:cNvPr>
          <p:cNvSpPr>
            <a:spLocks noGrp="1" noChangeArrowheads="1"/>
          </p:cNvSpPr>
          <p:nvPr>
            <p:ph type="body" idx="1"/>
          </p:nvPr>
        </p:nvSpPr>
        <p:spPr bwMode="auto">
          <a:xfrm>
            <a:off x="609441" y="1219201"/>
            <a:ext cx="10969943"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32" name="Freeform 8">
            <a:extLst>
              <a:ext uri="{FF2B5EF4-FFF2-40B4-BE49-F238E27FC236}">
                <a16:creationId xmlns:a16="http://schemas.microsoft.com/office/drawing/2014/main" id="{3B3C356F-22A8-4E87-9C41-B4099CD5BC5F}"/>
              </a:ext>
            </a:extLst>
          </p:cNvPr>
          <p:cNvSpPr>
            <a:spLocks/>
          </p:cNvSpPr>
          <p:nvPr/>
        </p:nvSpPr>
        <p:spPr bwMode="auto">
          <a:xfrm>
            <a:off x="609441" y="914400"/>
            <a:ext cx="11579384" cy="228600"/>
          </a:xfrm>
          <a:custGeom>
            <a:avLst/>
            <a:gdLst>
              <a:gd name="T0" fmla="*/ 0 w 11516"/>
              <a:gd name="T1" fmla="*/ 0 h 440"/>
              <a:gd name="T2" fmla="*/ 11516 w 11516"/>
              <a:gd name="T3" fmla="*/ 0 h 440"/>
              <a:gd name="T4" fmla="*/ 11502 w 11516"/>
              <a:gd name="T5" fmla="*/ 440 h 440"/>
              <a:gd name="T6" fmla="*/ 8740 w 11516"/>
              <a:gd name="T7" fmla="*/ 440 h 440"/>
              <a:gd name="T8" fmla="*/ 8450 w 11516"/>
              <a:gd name="T9" fmla="*/ 150 h 440"/>
              <a:gd name="T10" fmla="*/ 150 w 11516"/>
              <a:gd name="T11" fmla="*/ 150 h 440"/>
              <a:gd name="T12" fmla="*/ 0 w 11516"/>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11516" h="440">
                <a:moveTo>
                  <a:pt x="0" y="0"/>
                </a:moveTo>
                <a:lnTo>
                  <a:pt x="11516" y="0"/>
                </a:lnTo>
                <a:lnTo>
                  <a:pt x="11502" y="440"/>
                </a:lnTo>
                <a:lnTo>
                  <a:pt x="8740" y="440"/>
                </a:lnTo>
                <a:lnTo>
                  <a:pt x="8450" y="150"/>
                </a:lnTo>
                <a:lnTo>
                  <a:pt x="150" y="150"/>
                </a:lnTo>
                <a:lnTo>
                  <a:pt x="0" y="0"/>
                </a:lnTo>
                <a:close/>
              </a:path>
            </a:pathLst>
          </a:custGeom>
          <a:solidFill>
            <a:srgbClr val="808080"/>
          </a:solidFill>
          <a:ln w="9525">
            <a:solidFill>
              <a:srgbClr val="808080"/>
            </a:solidFill>
            <a:round/>
            <a:headEnd/>
            <a:tailEnd/>
          </a:ln>
        </p:spPr>
        <p:txBody>
          <a:bodyPr/>
          <a:lstStyle/>
          <a:p>
            <a:endParaRPr lang="fr-FR"/>
          </a:p>
        </p:txBody>
      </p:sp>
      <p:sp>
        <p:nvSpPr>
          <p:cNvPr id="1036" name="Text Box 12">
            <a:extLst>
              <a:ext uri="{FF2B5EF4-FFF2-40B4-BE49-F238E27FC236}">
                <a16:creationId xmlns:a16="http://schemas.microsoft.com/office/drawing/2014/main" id="{C5510B93-D569-40B3-B36C-4D80F2C717B3}"/>
              </a:ext>
            </a:extLst>
          </p:cNvPr>
          <p:cNvSpPr txBox="1">
            <a:spLocks noChangeArrowheads="1"/>
          </p:cNvSpPr>
          <p:nvPr/>
        </p:nvSpPr>
        <p:spPr bwMode="auto">
          <a:xfrm>
            <a:off x="11295825" y="6415088"/>
            <a:ext cx="598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04DB6A6E-09D4-4182-ADAF-5AD5E4136CDE}" type="slidenum">
              <a:rPr lang="fr-FR" altLang="fr-FR" b="1">
                <a:solidFill>
                  <a:srgbClr val="42679B"/>
                </a:solidFill>
              </a:rPr>
              <a:pPr/>
              <a:t>‹N°›</a:t>
            </a:fld>
            <a:endParaRPr lang="fr-FR" altLang="fr-FR" b="1">
              <a:solidFill>
                <a:srgbClr val="42679B"/>
              </a:solidFill>
            </a:endParaRPr>
          </a:p>
        </p:txBody>
      </p:sp>
    </p:spTree>
    <p:extLst>
      <p:ext uri="{BB962C8B-B14F-4D97-AF65-F5344CB8AC3E}">
        <p14:creationId xmlns:p14="http://schemas.microsoft.com/office/powerpoint/2010/main" val="236470608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spd="slow">
    <p:push dir="u"/>
  </p:transition>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ngeouegnin.wixsite.com/porfoli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9.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0636" y="1504254"/>
            <a:ext cx="5943598" cy="843137"/>
          </a:xfrm>
        </p:spPr>
        <p:txBody>
          <a:bodyPr>
            <a:normAutofit fontScale="90000"/>
          </a:bodyPr>
          <a:lstStyle/>
          <a:p>
            <a:r>
              <a:rPr lang="fr-FR" sz="6000" b="1" dirty="0">
                <a:solidFill>
                  <a:srgbClr val="0070C0"/>
                </a:solidFill>
              </a:rPr>
              <a:t>EPREUVE E6</a:t>
            </a:r>
          </a:p>
        </p:txBody>
      </p:sp>
      <p:sp>
        <p:nvSpPr>
          <p:cNvPr id="3" name="Sous-titre 2"/>
          <p:cNvSpPr>
            <a:spLocks noGrp="1"/>
          </p:cNvSpPr>
          <p:nvPr>
            <p:ph type="subTitle" idx="1"/>
          </p:nvPr>
        </p:nvSpPr>
        <p:spPr>
          <a:xfrm>
            <a:off x="1069935" y="2701193"/>
            <a:ext cx="5605264" cy="745480"/>
          </a:xfrm>
        </p:spPr>
        <p:txBody>
          <a:bodyPr>
            <a:normAutofit fontScale="70000" lnSpcReduction="20000"/>
          </a:bodyPr>
          <a:lstStyle/>
          <a:p>
            <a:r>
              <a:rPr lang="fr-FR" sz="4000" b="1" dirty="0">
                <a:solidFill>
                  <a:srgbClr val="0070C0"/>
                </a:solidFill>
              </a:rPr>
              <a:t>Bilan des compétences</a:t>
            </a:r>
          </a:p>
          <a:p>
            <a:r>
              <a:rPr lang="fr-FR" b="1" dirty="0">
                <a:solidFill>
                  <a:srgbClr val="0070C0"/>
                </a:solidFill>
              </a:rPr>
              <a:t>BTS SIO 2019</a:t>
            </a:r>
          </a:p>
          <a:p>
            <a:endParaRPr lang="fr-FR" u="sng" dirty="0"/>
          </a:p>
          <a:p>
            <a:endParaRPr lang="fr-FR" u="sng" dirty="0"/>
          </a:p>
        </p:txBody>
      </p:sp>
      <p:sp>
        <p:nvSpPr>
          <p:cNvPr id="4" name="Sous-titre 2"/>
          <p:cNvSpPr txBox="1">
            <a:spLocks/>
          </p:cNvSpPr>
          <p:nvPr/>
        </p:nvSpPr>
        <p:spPr>
          <a:xfrm>
            <a:off x="1063245" y="5373216"/>
            <a:ext cx="3374984" cy="5040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sz="2800" dirty="0"/>
              <a:t>Ange OUEGNIN</a:t>
            </a:r>
            <a:endParaRPr lang="fr-FR" u="sng" dirty="0"/>
          </a:p>
        </p:txBody>
      </p:sp>
      <p:sp>
        <p:nvSpPr>
          <p:cNvPr id="6" name="Sous-titre 2"/>
          <p:cNvSpPr txBox="1">
            <a:spLocks/>
          </p:cNvSpPr>
          <p:nvPr/>
        </p:nvSpPr>
        <p:spPr>
          <a:xfrm>
            <a:off x="1063244" y="3717032"/>
            <a:ext cx="4311087" cy="504056"/>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sz="2800" dirty="0">
                <a:hlinkClick r:id="rId2"/>
              </a:rPr>
              <a:t>https://angeouegnin.wixsite.com/porfolio</a:t>
            </a:r>
            <a:endParaRPr lang="fr-FR" u="sng" dirty="0">
              <a:solidFill>
                <a:schemeClr val="tx1">
                  <a:lumMod val="85000"/>
                  <a:lumOff val="15000"/>
                </a:schemeClr>
              </a:solidFill>
            </a:endParaRPr>
          </a:p>
        </p:txBody>
      </p:sp>
    </p:spTree>
    <p:extLst>
      <p:ext uri="{BB962C8B-B14F-4D97-AF65-F5344CB8AC3E}">
        <p14:creationId xmlns:p14="http://schemas.microsoft.com/office/powerpoint/2010/main" val="14932598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332656"/>
            <a:ext cx="10657184" cy="706760"/>
          </a:xfrm>
        </p:spPr>
        <p:txBody>
          <a:bodyPr>
            <a:noAutofit/>
          </a:bodyPr>
          <a:lstStyle/>
          <a:p>
            <a:r>
              <a:rPr lang="fr-FR" b="1" dirty="0">
                <a:solidFill>
                  <a:srgbClr val="0070C0"/>
                </a:solidFill>
              </a:rPr>
              <a:t>Rédaction</a:t>
            </a:r>
            <a:r>
              <a:rPr lang="fr-FR" dirty="0"/>
              <a:t> </a:t>
            </a:r>
            <a:r>
              <a:rPr lang="fr-FR" b="1" dirty="0">
                <a:solidFill>
                  <a:srgbClr val="0070C0"/>
                </a:solidFill>
              </a:rPr>
              <a:t>et</a:t>
            </a:r>
            <a:r>
              <a:rPr lang="fr-FR" dirty="0"/>
              <a:t> </a:t>
            </a:r>
            <a:r>
              <a:rPr lang="fr-FR" b="1" dirty="0">
                <a:solidFill>
                  <a:srgbClr val="0070C0"/>
                </a:solidFill>
              </a:rPr>
              <a:t>mise</a:t>
            </a:r>
            <a:r>
              <a:rPr lang="fr-FR" dirty="0"/>
              <a:t> </a:t>
            </a:r>
            <a:r>
              <a:rPr lang="fr-FR" b="1" dirty="0">
                <a:solidFill>
                  <a:srgbClr val="0070C0"/>
                </a:solidFill>
              </a:rPr>
              <a:t>à</a:t>
            </a:r>
            <a:r>
              <a:rPr lang="fr-FR" dirty="0"/>
              <a:t> </a:t>
            </a:r>
            <a:r>
              <a:rPr lang="fr-FR" b="1" dirty="0">
                <a:solidFill>
                  <a:srgbClr val="0070C0"/>
                </a:solidFill>
              </a:rPr>
              <a:t>jour</a:t>
            </a:r>
            <a:r>
              <a:rPr lang="fr-FR" dirty="0"/>
              <a:t> </a:t>
            </a:r>
            <a:r>
              <a:rPr lang="fr-FR" b="1" dirty="0">
                <a:solidFill>
                  <a:srgbClr val="0070C0"/>
                </a:solidFill>
              </a:rPr>
              <a:t>de</a:t>
            </a:r>
            <a:r>
              <a:rPr lang="fr-FR" dirty="0"/>
              <a:t> </a:t>
            </a:r>
            <a:r>
              <a:rPr lang="fr-FR" b="1" dirty="0">
                <a:solidFill>
                  <a:srgbClr val="0070C0"/>
                </a:solidFill>
              </a:rPr>
              <a:t>procédures</a:t>
            </a:r>
          </a:p>
        </p:txBody>
      </p:sp>
      <p:pic>
        <p:nvPicPr>
          <p:cNvPr id="4" name="Image 3">
            <a:extLst>
              <a:ext uri="{FF2B5EF4-FFF2-40B4-BE49-F238E27FC236}">
                <a16:creationId xmlns:a16="http://schemas.microsoft.com/office/drawing/2014/main" id="{B4F41AE0-C8FB-4EB7-9FFD-F41E2D168338}"/>
              </a:ext>
            </a:extLst>
          </p:cNvPr>
          <p:cNvPicPr>
            <a:picLocks noChangeAspect="1"/>
          </p:cNvPicPr>
          <p:nvPr/>
        </p:nvPicPr>
        <p:blipFill rotWithShape="1">
          <a:blip r:embed="rId2"/>
          <a:srcRect t="15221"/>
          <a:stretch/>
        </p:blipFill>
        <p:spPr>
          <a:xfrm>
            <a:off x="7836837" y="1484784"/>
            <a:ext cx="4305300" cy="1203201"/>
          </a:xfrm>
          <a:prstGeom prst="rect">
            <a:avLst/>
          </a:prstGeom>
        </p:spPr>
      </p:pic>
      <p:pic>
        <p:nvPicPr>
          <p:cNvPr id="5" name="Image 4">
            <a:extLst>
              <a:ext uri="{FF2B5EF4-FFF2-40B4-BE49-F238E27FC236}">
                <a16:creationId xmlns:a16="http://schemas.microsoft.com/office/drawing/2014/main" id="{A652A423-9908-49FA-A625-99F8FB61E679}"/>
              </a:ext>
            </a:extLst>
          </p:cNvPr>
          <p:cNvPicPr>
            <a:picLocks noChangeAspect="1"/>
          </p:cNvPicPr>
          <p:nvPr/>
        </p:nvPicPr>
        <p:blipFill>
          <a:blip r:embed="rId3"/>
          <a:stretch>
            <a:fillRect/>
          </a:stretch>
        </p:blipFill>
        <p:spPr>
          <a:xfrm>
            <a:off x="477788" y="1196752"/>
            <a:ext cx="7056784" cy="4824536"/>
          </a:xfrm>
          <a:prstGeom prst="rect">
            <a:avLst/>
          </a:prstGeom>
        </p:spPr>
      </p:pic>
      <p:pic>
        <p:nvPicPr>
          <p:cNvPr id="6" name="Image 5">
            <a:extLst>
              <a:ext uri="{FF2B5EF4-FFF2-40B4-BE49-F238E27FC236}">
                <a16:creationId xmlns:a16="http://schemas.microsoft.com/office/drawing/2014/main" id="{A69BC1D2-2EED-43C6-98A9-429B9AB3B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80065"/>
            <a:ext cx="909836" cy="905793"/>
          </a:xfrm>
          <a:prstGeom prst="rect">
            <a:avLst/>
          </a:prstGeom>
        </p:spPr>
      </p:pic>
    </p:spTree>
    <p:extLst>
      <p:ext uri="{BB962C8B-B14F-4D97-AF65-F5344CB8AC3E}">
        <p14:creationId xmlns:p14="http://schemas.microsoft.com/office/powerpoint/2010/main" val="8491310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332656"/>
            <a:ext cx="4320480" cy="735360"/>
          </a:xfrm>
        </p:spPr>
        <p:txBody>
          <a:bodyPr>
            <a:noAutofit/>
          </a:bodyPr>
          <a:lstStyle/>
          <a:p>
            <a:r>
              <a:rPr lang="fr-FR" b="1" dirty="0">
                <a:solidFill>
                  <a:srgbClr val="0070C0"/>
                </a:solidFill>
              </a:rPr>
              <a:t>GSB: Contexte</a:t>
            </a:r>
          </a:p>
        </p:txBody>
      </p:sp>
      <p:pic>
        <p:nvPicPr>
          <p:cNvPr id="6" name="Image 5"/>
          <p:cNvPicPr>
            <a:picLocks noChangeAspect="1"/>
          </p:cNvPicPr>
          <p:nvPr/>
        </p:nvPicPr>
        <p:blipFill rotWithShape="1">
          <a:blip r:embed="rId2"/>
          <a:srcRect t="8109"/>
          <a:stretch/>
        </p:blipFill>
        <p:spPr>
          <a:xfrm>
            <a:off x="7534573" y="1412776"/>
            <a:ext cx="4623350" cy="2657919"/>
          </a:xfrm>
          <a:prstGeom prst="rect">
            <a:avLst/>
          </a:prstGeom>
        </p:spPr>
      </p:pic>
      <p:pic>
        <p:nvPicPr>
          <p:cNvPr id="8" name="Image 7">
            <a:extLst>
              <a:ext uri="{FF2B5EF4-FFF2-40B4-BE49-F238E27FC236}">
                <a16:creationId xmlns:a16="http://schemas.microsoft.com/office/drawing/2014/main" id="{427A0FF5-24B3-4802-892D-8DA635D237D4}"/>
              </a:ext>
            </a:extLst>
          </p:cNvPr>
          <p:cNvPicPr>
            <a:picLocks noChangeAspect="1"/>
          </p:cNvPicPr>
          <p:nvPr/>
        </p:nvPicPr>
        <p:blipFill>
          <a:blip r:embed="rId3"/>
          <a:stretch>
            <a:fillRect/>
          </a:stretch>
        </p:blipFill>
        <p:spPr>
          <a:xfrm>
            <a:off x="549797" y="1371094"/>
            <a:ext cx="6984776" cy="4318483"/>
          </a:xfrm>
          <a:prstGeom prst="rect">
            <a:avLst/>
          </a:prstGeom>
        </p:spPr>
      </p:pic>
    </p:spTree>
    <p:extLst>
      <p:ext uri="{BB962C8B-B14F-4D97-AF65-F5344CB8AC3E}">
        <p14:creationId xmlns:p14="http://schemas.microsoft.com/office/powerpoint/2010/main" val="32537376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694" y="1175398"/>
            <a:ext cx="4608512" cy="519336"/>
          </a:xfrm>
        </p:spPr>
        <p:txBody>
          <a:bodyPr>
            <a:normAutofit/>
          </a:bodyPr>
          <a:lstStyle/>
          <a:p>
            <a:pPr marL="457200" indent="-457200">
              <a:buFont typeface="Wingdings" panose="05000000000000000000" pitchFamily="2" charset="2"/>
              <a:buChar char="Ø"/>
            </a:pPr>
            <a:r>
              <a:rPr lang="fr-FR" sz="2800" b="1" dirty="0">
                <a:solidFill>
                  <a:srgbClr val="0070C0"/>
                </a:solidFill>
              </a:rPr>
              <a:t>Matériels</a:t>
            </a:r>
            <a:r>
              <a:rPr lang="fr-FR" sz="2800" dirty="0"/>
              <a:t> </a:t>
            </a:r>
            <a:r>
              <a:rPr lang="fr-FR" sz="2800" b="1" dirty="0">
                <a:solidFill>
                  <a:srgbClr val="0070C0"/>
                </a:solidFill>
              </a:rPr>
              <a:t>nécessaires</a:t>
            </a:r>
          </a:p>
        </p:txBody>
      </p:sp>
      <p:sp>
        <p:nvSpPr>
          <p:cNvPr id="3" name="ZoneTexte 2"/>
          <p:cNvSpPr txBox="1"/>
          <p:nvPr/>
        </p:nvSpPr>
        <p:spPr>
          <a:xfrm>
            <a:off x="617121" y="1941436"/>
            <a:ext cx="7493184" cy="3416320"/>
          </a:xfrm>
          <a:prstGeom prst="rect">
            <a:avLst/>
          </a:prstGeom>
          <a:noFill/>
        </p:spPr>
        <p:txBody>
          <a:bodyPr wrap="square" rtlCol="0">
            <a:spAutoFit/>
          </a:bodyPr>
          <a:lstStyle/>
          <a:p>
            <a:pPr fontAlgn="base"/>
            <a:r>
              <a:rPr lang="fr-FR" dirty="0"/>
              <a:t>- </a:t>
            </a:r>
            <a:r>
              <a:rPr lang="fr-FR" dirty="0">
                <a:solidFill>
                  <a:srgbClr val="FF0000"/>
                </a:solidFill>
              </a:rPr>
              <a:t>Un routeur (Multilab)</a:t>
            </a:r>
            <a:r>
              <a:rPr lang="fr-FR" dirty="0"/>
              <a:t> pour effectuer le routage de notre réseau privé</a:t>
            </a:r>
          </a:p>
          <a:p>
            <a:pPr fontAlgn="base"/>
            <a:endParaRPr lang="fr-FR" dirty="0"/>
          </a:p>
          <a:p>
            <a:pPr fontAlgn="base"/>
            <a:endParaRPr lang="fr-FR" dirty="0"/>
          </a:p>
          <a:p>
            <a:pPr fontAlgn="base"/>
            <a:r>
              <a:rPr lang="fr-FR" dirty="0"/>
              <a:t>- </a:t>
            </a:r>
            <a:r>
              <a:rPr lang="fr-FR" dirty="0">
                <a:solidFill>
                  <a:srgbClr val="FF0000"/>
                </a:solidFill>
              </a:rPr>
              <a:t>Un Switch</a:t>
            </a:r>
            <a:r>
              <a:rPr lang="fr-FR" dirty="0"/>
              <a:t> pour distribuer le réseau</a:t>
            </a:r>
          </a:p>
          <a:p>
            <a:pPr fontAlgn="base"/>
            <a:endParaRPr lang="fr-FR" dirty="0"/>
          </a:p>
          <a:p>
            <a:pPr fontAlgn="base"/>
            <a:r>
              <a:rPr lang="fr-FR" dirty="0"/>
              <a:t>- </a:t>
            </a:r>
            <a:r>
              <a:rPr lang="fr-FR" dirty="0">
                <a:solidFill>
                  <a:srgbClr val="FF0000"/>
                </a:solidFill>
              </a:rPr>
              <a:t>Une Tour </a:t>
            </a:r>
            <a:r>
              <a:rPr lang="fr-FR" dirty="0"/>
              <a:t>pour le proxy</a:t>
            </a:r>
          </a:p>
          <a:p>
            <a:pPr fontAlgn="base"/>
            <a:endParaRPr lang="fr-FR" dirty="0"/>
          </a:p>
          <a:p>
            <a:pPr fontAlgn="base"/>
            <a:endParaRPr lang="fr-FR" dirty="0"/>
          </a:p>
          <a:p>
            <a:pPr fontAlgn="base"/>
            <a:r>
              <a:rPr lang="fr-FR" dirty="0"/>
              <a:t>- </a:t>
            </a:r>
            <a:r>
              <a:rPr lang="fr-FR" dirty="0">
                <a:solidFill>
                  <a:srgbClr val="FF0000"/>
                </a:solidFill>
              </a:rPr>
              <a:t>3 tours</a:t>
            </a:r>
            <a:r>
              <a:rPr lang="fr-FR" dirty="0"/>
              <a:t> centrales pour installer nos ESXI</a:t>
            </a:r>
          </a:p>
          <a:p>
            <a:pPr fontAlgn="base"/>
            <a:endParaRPr lang="fr-FR" dirty="0"/>
          </a:p>
          <a:p>
            <a:pPr fontAlgn="base"/>
            <a:endParaRPr lang="fr-FR" dirty="0"/>
          </a:p>
          <a:p>
            <a:pPr fontAlgn="base"/>
            <a:r>
              <a:rPr lang="fr-FR" dirty="0"/>
              <a:t>- </a:t>
            </a:r>
            <a:r>
              <a:rPr lang="fr-FR" dirty="0">
                <a:solidFill>
                  <a:srgbClr val="FF0000"/>
                </a:solidFill>
              </a:rPr>
              <a:t>Un poste client</a:t>
            </a:r>
            <a:endParaRPr lang="fr-FR" dirty="0"/>
          </a:p>
        </p:txBody>
      </p:sp>
      <p:pic>
        <p:nvPicPr>
          <p:cNvPr id="11" name="Image 10"/>
          <p:cNvPicPr>
            <a:picLocks noChangeAspect="1"/>
          </p:cNvPicPr>
          <p:nvPr/>
        </p:nvPicPr>
        <p:blipFill>
          <a:blip r:embed="rId2"/>
          <a:stretch>
            <a:fillRect/>
          </a:stretch>
        </p:blipFill>
        <p:spPr>
          <a:xfrm>
            <a:off x="5878388" y="2298572"/>
            <a:ext cx="2289646" cy="4001934"/>
          </a:xfrm>
          <a:prstGeom prst="rect">
            <a:avLst/>
          </a:prstGeom>
        </p:spPr>
      </p:pic>
      <p:sp>
        <p:nvSpPr>
          <p:cNvPr id="18" name="Titre 1"/>
          <p:cNvSpPr txBox="1">
            <a:spLocks/>
          </p:cNvSpPr>
          <p:nvPr/>
        </p:nvSpPr>
        <p:spPr>
          <a:xfrm>
            <a:off x="604911" y="331404"/>
            <a:ext cx="8585845" cy="73536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pPr fontAlgn="base"/>
            <a:r>
              <a:rPr lang="fr-FR" sz="4400" dirty="0">
                <a:solidFill>
                  <a:srgbClr val="0070C0"/>
                </a:solidFill>
              </a:rPr>
              <a:t>Mise</a:t>
            </a:r>
            <a:r>
              <a:rPr lang="fr-FR" sz="4400" dirty="0"/>
              <a:t> </a:t>
            </a:r>
            <a:r>
              <a:rPr lang="fr-FR" sz="4400" dirty="0">
                <a:solidFill>
                  <a:srgbClr val="0070C0"/>
                </a:solidFill>
              </a:rPr>
              <a:t>en</a:t>
            </a:r>
            <a:r>
              <a:rPr lang="fr-FR" sz="4400" dirty="0"/>
              <a:t> </a:t>
            </a:r>
            <a:r>
              <a:rPr lang="fr-FR" sz="4400" dirty="0">
                <a:solidFill>
                  <a:srgbClr val="0070C0"/>
                </a:solidFill>
              </a:rPr>
              <a:t>place</a:t>
            </a:r>
            <a:r>
              <a:rPr lang="fr-FR" sz="4400" dirty="0"/>
              <a:t> </a:t>
            </a:r>
            <a:r>
              <a:rPr lang="fr-FR" sz="4400" dirty="0">
                <a:solidFill>
                  <a:srgbClr val="0070C0"/>
                </a:solidFill>
              </a:rPr>
              <a:t>du</a:t>
            </a:r>
            <a:r>
              <a:rPr lang="fr-FR" sz="4400" dirty="0"/>
              <a:t> </a:t>
            </a:r>
            <a:r>
              <a:rPr lang="fr-FR" sz="4400" dirty="0">
                <a:solidFill>
                  <a:srgbClr val="0070C0"/>
                </a:solidFill>
              </a:rPr>
              <a:t>contexte</a:t>
            </a:r>
            <a:r>
              <a:rPr lang="fr-FR" sz="4400" dirty="0"/>
              <a:t> </a:t>
            </a:r>
            <a:r>
              <a:rPr lang="fr-FR" sz="4400" dirty="0">
                <a:solidFill>
                  <a:srgbClr val="0070C0"/>
                </a:solidFill>
              </a:rPr>
              <a:t>GSB</a:t>
            </a:r>
          </a:p>
        </p:txBody>
      </p:sp>
      <p:pic>
        <p:nvPicPr>
          <p:cNvPr id="19" name="Image 18"/>
          <p:cNvPicPr>
            <a:picLocks noChangeAspect="1"/>
          </p:cNvPicPr>
          <p:nvPr/>
        </p:nvPicPr>
        <p:blipFill rotWithShape="1">
          <a:blip r:embed="rId3"/>
          <a:srcRect t="9555"/>
          <a:stretch/>
        </p:blipFill>
        <p:spPr>
          <a:xfrm>
            <a:off x="8254652" y="1097093"/>
            <a:ext cx="3901104" cy="2207389"/>
          </a:xfrm>
          <a:prstGeom prst="rect">
            <a:avLst/>
          </a:prstGeom>
        </p:spPr>
      </p:pic>
    </p:spTree>
    <p:extLst>
      <p:ext uri="{BB962C8B-B14F-4D97-AF65-F5344CB8AC3E}">
        <p14:creationId xmlns:p14="http://schemas.microsoft.com/office/powerpoint/2010/main" val="2818475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23884"/>
            <a:ext cx="9073008" cy="1280293"/>
          </a:xfrm>
        </p:spPr>
        <p:txBody>
          <a:bodyPr>
            <a:noAutofit/>
          </a:bodyPr>
          <a:lstStyle/>
          <a:p>
            <a:r>
              <a:rPr lang="fr-FR" b="1" dirty="0">
                <a:solidFill>
                  <a:srgbClr val="0070C0"/>
                </a:solidFill>
              </a:rPr>
              <a:t>Solution</a:t>
            </a:r>
            <a:r>
              <a:rPr lang="fr-FR" dirty="0"/>
              <a:t> </a:t>
            </a:r>
            <a:r>
              <a:rPr lang="fr-FR" b="1" dirty="0">
                <a:solidFill>
                  <a:srgbClr val="0070C0"/>
                </a:solidFill>
              </a:rPr>
              <a:t>de déploiement d’image</a:t>
            </a:r>
          </a:p>
        </p:txBody>
      </p:sp>
      <p:sp>
        <p:nvSpPr>
          <p:cNvPr id="3" name="ZoneTexte 2"/>
          <p:cNvSpPr txBox="1"/>
          <p:nvPr/>
        </p:nvSpPr>
        <p:spPr>
          <a:xfrm>
            <a:off x="621804" y="1637116"/>
            <a:ext cx="6408712" cy="1754326"/>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70C0"/>
                </a:solidFill>
              </a:rPr>
              <a:t>Problématique:</a:t>
            </a:r>
          </a:p>
          <a:p>
            <a:endParaRPr lang="fr-FR" b="1" dirty="0">
              <a:solidFill>
                <a:srgbClr val="0070C0"/>
              </a:solidFill>
            </a:endParaRPr>
          </a:p>
          <a:p>
            <a:r>
              <a:rPr lang="fr-FR" dirty="0"/>
              <a:t>Le laboratoire GSB ayant fusionné avec le site de paris, il ne possède pas de serveur de déploiement, souhaite donc la mise en place de ce service pour faciliter la masterisation de ses nouveaux postes, voir les anciens.</a:t>
            </a:r>
          </a:p>
        </p:txBody>
      </p:sp>
      <p:sp>
        <p:nvSpPr>
          <p:cNvPr id="13" name="ZoneTexte 12"/>
          <p:cNvSpPr txBox="1"/>
          <p:nvPr/>
        </p:nvSpPr>
        <p:spPr>
          <a:xfrm>
            <a:off x="580242" y="3675533"/>
            <a:ext cx="6272183" cy="923330"/>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70C0"/>
                </a:solidFill>
              </a:rPr>
              <a:t>Notre Solution:</a:t>
            </a:r>
          </a:p>
          <a:p>
            <a:endParaRPr lang="fr-FR" b="1" dirty="0">
              <a:solidFill>
                <a:srgbClr val="0070C0"/>
              </a:solidFill>
            </a:endParaRPr>
          </a:p>
          <a:p>
            <a:r>
              <a:rPr lang="fr-FR" dirty="0"/>
              <a:t>Mise en place d’un serveur de déploiement</a:t>
            </a:r>
          </a:p>
        </p:txBody>
      </p:sp>
      <p:pic>
        <p:nvPicPr>
          <p:cNvPr id="4" name="Image 3"/>
          <p:cNvPicPr>
            <a:picLocks noChangeAspect="1"/>
          </p:cNvPicPr>
          <p:nvPr/>
        </p:nvPicPr>
        <p:blipFill>
          <a:blip r:embed="rId2"/>
          <a:stretch>
            <a:fillRect/>
          </a:stretch>
        </p:blipFill>
        <p:spPr>
          <a:xfrm>
            <a:off x="9736" y="5661248"/>
            <a:ext cx="936104" cy="667812"/>
          </a:xfrm>
          <a:prstGeom prst="rect">
            <a:avLst/>
          </a:prstGeom>
        </p:spPr>
      </p:pic>
      <p:pic>
        <p:nvPicPr>
          <p:cNvPr id="6" name="Image 5">
            <a:extLst>
              <a:ext uri="{FF2B5EF4-FFF2-40B4-BE49-F238E27FC236}">
                <a16:creationId xmlns:a16="http://schemas.microsoft.com/office/drawing/2014/main" id="{48CBBEC1-9E3D-4302-9023-02BD06C20022}"/>
              </a:ext>
            </a:extLst>
          </p:cNvPr>
          <p:cNvPicPr>
            <a:picLocks noChangeAspect="1"/>
          </p:cNvPicPr>
          <p:nvPr/>
        </p:nvPicPr>
        <p:blipFill rotWithShape="1">
          <a:blip r:embed="rId3"/>
          <a:srcRect t="9267"/>
          <a:stretch/>
        </p:blipFill>
        <p:spPr>
          <a:xfrm>
            <a:off x="6996967" y="1265525"/>
            <a:ext cx="5158309" cy="2448660"/>
          </a:xfrm>
          <a:prstGeom prst="rect">
            <a:avLst/>
          </a:prstGeom>
        </p:spPr>
      </p:pic>
    </p:spTree>
    <p:extLst>
      <p:ext uri="{BB962C8B-B14F-4D97-AF65-F5344CB8AC3E}">
        <p14:creationId xmlns:p14="http://schemas.microsoft.com/office/powerpoint/2010/main" val="14317194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05780" y="421640"/>
            <a:ext cx="9001000" cy="663352"/>
          </a:xfrm>
        </p:spPr>
        <p:txBody>
          <a:bodyPr>
            <a:noAutofit/>
          </a:bodyPr>
          <a:lstStyle/>
          <a:p>
            <a:r>
              <a:rPr lang="fr-FR" sz="4400" b="1" dirty="0">
                <a:solidFill>
                  <a:srgbClr val="0070C0"/>
                </a:solidFill>
              </a:rPr>
              <a:t>Solution</a:t>
            </a:r>
            <a:r>
              <a:rPr lang="fr-FR" sz="4400" dirty="0"/>
              <a:t> </a:t>
            </a:r>
            <a:r>
              <a:rPr lang="fr-FR" sz="4400" b="1" dirty="0">
                <a:solidFill>
                  <a:srgbClr val="0070C0"/>
                </a:solidFill>
              </a:rPr>
              <a:t>de déploiement d’image </a:t>
            </a:r>
          </a:p>
        </p:txBody>
      </p:sp>
      <p:pic>
        <p:nvPicPr>
          <p:cNvPr id="3" name="Image 2">
            <a:extLst>
              <a:ext uri="{FF2B5EF4-FFF2-40B4-BE49-F238E27FC236}">
                <a16:creationId xmlns:a16="http://schemas.microsoft.com/office/drawing/2014/main" id="{8A41CFCC-1AF4-4F4B-AA6E-48E6B9D341F5}"/>
              </a:ext>
            </a:extLst>
          </p:cNvPr>
          <p:cNvPicPr>
            <a:picLocks noChangeAspect="1"/>
          </p:cNvPicPr>
          <p:nvPr/>
        </p:nvPicPr>
        <p:blipFill>
          <a:blip r:embed="rId2"/>
          <a:stretch>
            <a:fillRect/>
          </a:stretch>
        </p:blipFill>
        <p:spPr>
          <a:xfrm>
            <a:off x="621804" y="1669415"/>
            <a:ext cx="7396680" cy="2736304"/>
          </a:xfrm>
          <a:prstGeom prst="rect">
            <a:avLst/>
          </a:prstGeom>
        </p:spPr>
      </p:pic>
      <p:pic>
        <p:nvPicPr>
          <p:cNvPr id="9" name="Image 8">
            <a:extLst>
              <a:ext uri="{FF2B5EF4-FFF2-40B4-BE49-F238E27FC236}">
                <a16:creationId xmlns:a16="http://schemas.microsoft.com/office/drawing/2014/main" id="{77806B81-F70E-402F-B84F-872334E65B96}"/>
              </a:ext>
            </a:extLst>
          </p:cNvPr>
          <p:cNvPicPr>
            <a:picLocks noChangeAspect="1"/>
          </p:cNvPicPr>
          <p:nvPr/>
        </p:nvPicPr>
        <p:blipFill rotWithShape="1">
          <a:blip r:embed="rId3"/>
          <a:srcRect t="11875"/>
          <a:stretch/>
        </p:blipFill>
        <p:spPr>
          <a:xfrm>
            <a:off x="8110637" y="1527398"/>
            <a:ext cx="4032448" cy="1384995"/>
          </a:xfrm>
          <a:prstGeom prst="rect">
            <a:avLst/>
          </a:prstGeom>
        </p:spPr>
      </p:pic>
      <p:pic>
        <p:nvPicPr>
          <p:cNvPr id="7" name="Image 6">
            <a:extLst>
              <a:ext uri="{FF2B5EF4-FFF2-40B4-BE49-F238E27FC236}">
                <a16:creationId xmlns:a16="http://schemas.microsoft.com/office/drawing/2014/main" id="{BD6DEEAE-E20B-48E2-975D-9BE84F3616FA}"/>
              </a:ext>
            </a:extLst>
          </p:cNvPr>
          <p:cNvPicPr>
            <a:picLocks noChangeAspect="1"/>
          </p:cNvPicPr>
          <p:nvPr/>
        </p:nvPicPr>
        <p:blipFill>
          <a:blip r:embed="rId4"/>
          <a:stretch>
            <a:fillRect/>
          </a:stretch>
        </p:blipFill>
        <p:spPr>
          <a:xfrm>
            <a:off x="8843" y="5624382"/>
            <a:ext cx="900993" cy="642764"/>
          </a:xfrm>
          <a:prstGeom prst="rect">
            <a:avLst/>
          </a:prstGeom>
        </p:spPr>
      </p:pic>
      <p:pic>
        <p:nvPicPr>
          <p:cNvPr id="2" name="Image 1">
            <a:extLst>
              <a:ext uri="{FF2B5EF4-FFF2-40B4-BE49-F238E27FC236}">
                <a16:creationId xmlns:a16="http://schemas.microsoft.com/office/drawing/2014/main" id="{64E5D201-9D26-447D-85CC-B223BD81B207}"/>
              </a:ext>
            </a:extLst>
          </p:cNvPr>
          <p:cNvPicPr>
            <a:picLocks noChangeAspect="1"/>
          </p:cNvPicPr>
          <p:nvPr/>
        </p:nvPicPr>
        <p:blipFill>
          <a:blip r:embed="rId5"/>
          <a:stretch>
            <a:fillRect/>
          </a:stretch>
        </p:blipFill>
        <p:spPr>
          <a:xfrm>
            <a:off x="621804" y="4255899"/>
            <a:ext cx="7393469" cy="759151"/>
          </a:xfrm>
          <a:prstGeom prst="rect">
            <a:avLst/>
          </a:prstGeom>
        </p:spPr>
      </p:pic>
    </p:spTree>
    <p:extLst>
      <p:ext uri="{BB962C8B-B14F-4D97-AF65-F5344CB8AC3E}">
        <p14:creationId xmlns:p14="http://schemas.microsoft.com/office/powerpoint/2010/main" val="20494554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355752"/>
            <a:ext cx="9073008" cy="663352"/>
          </a:xfrm>
        </p:spPr>
        <p:txBody>
          <a:bodyPr>
            <a:noAutofit/>
          </a:bodyPr>
          <a:lstStyle/>
          <a:p>
            <a:r>
              <a:rPr lang="fr-FR" b="1" dirty="0">
                <a:solidFill>
                  <a:srgbClr val="0070C0"/>
                </a:solidFill>
              </a:rPr>
              <a:t>Solution</a:t>
            </a:r>
            <a:r>
              <a:rPr lang="fr-FR" dirty="0"/>
              <a:t> </a:t>
            </a:r>
            <a:r>
              <a:rPr lang="fr-FR" b="1" dirty="0">
                <a:solidFill>
                  <a:srgbClr val="0070C0"/>
                </a:solidFill>
              </a:rPr>
              <a:t>de déploiement d’image</a:t>
            </a:r>
          </a:p>
        </p:txBody>
      </p:sp>
      <p:sp>
        <p:nvSpPr>
          <p:cNvPr id="14" name="Espace réservé du contenu 9">
            <a:extLst>
              <a:ext uri="{FF2B5EF4-FFF2-40B4-BE49-F238E27FC236}">
                <a16:creationId xmlns:a16="http://schemas.microsoft.com/office/drawing/2014/main" id="{2A679964-94F0-4C2D-A20F-CA556AB130CE}"/>
              </a:ext>
            </a:extLst>
          </p:cNvPr>
          <p:cNvSpPr>
            <a:spLocks noGrp="1"/>
          </p:cNvSpPr>
          <p:nvPr>
            <p:ph idx="1"/>
          </p:nvPr>
        </p:nvSpPr>
        <p:spPr>
          <a:xfrm>
            <a:off x="621804" y="1628800"/>
            <a:ext cx="4260835" cy="1273695"/>
          </a:xfrm>
        </p:spPr>
        <p:txBody>
          <a:bodyPr/>
          <a:lstStyle/>
          <a:p>
            <a:pPr marL="0" indent="0">
              <a:buNone/>
            </a:pPr>
            <a:r>
              <a:rPr lang="fr-FR" sz="1400" dirty="0"/>
              <a:t>WDS est un service de déploiement Windows "Windows Deployment Services« ,c’est une technologie de Microsoft permettant de déployer sur un réseau un ou plusieurs poste. </a:t>
            </a:r>
          </a:p>
        </p:txBody>
      </p:sp>
      <p:pic>
        <p:nvPicPr>
          <p:cNvPr id="5" name="Image 4">
            <a:extLst>
              <a:ext uri="{FF2B5EF4-FFF2-40B4-BE49-F238E27FC236}">
                <a16:creationId xmlns:a16="http://schemas.microsoft.com/office/drawing/2014/main" id="{79C21877-3A36-4FD1-8E63-DAB15E012D9A}"/>
              </a:ext>
            </a:extLst>
          </p:cNvPr>
          <p:cNvPicPr>
            <a:picLocks noChangeAspect="1"/>
          </p:cNvPicPr>
          <p:nvPr/>
        </p:nvPicPr>
        <p:blipFill rotWithShape="1">
          <a:blip r:embed="rId2"/>
          <a:srcRect t="17963"/>
          <a:stretch/>
        </p:blipFill>
        <p:spPr>
          <a:xfrm>
            <a:off x="7922576" y="1475632"/>
            <a:ext cx="4260835" cy="1273695"/>
          </a:xfrm>
          <a:prstGeom prst="rect">
            <a:avLst/>
          </a:prstGeom>
        </p:spPr>
      </p:pic>
      <p:sp>
        <p:nvSpPr>
          <p:cNvPr id="17" name="Espace réservé du contenu 9">
            <a:extLst>
              <a:ext uri="{FF2B5EF4-FFF2-40B4-BE49-F238E27FC236}">
                <a16:creationId xmlns:a16="http://schemas.microsoft.com/office/drawing/2014/main" id="{543C8B20-494D-497A-879F-F8DA835C1AE0}"/>
              </a:ext>
            </a:extLst>
          </p:cNvPr>
          <p:cNvSpPr txBox="1">
            <a:spLocks/>
          </p:cNvSpPr>
          <p:nvPr/>
        </p:nvSpPr>
        <p:spPr bwMode="auto">
          <a:xfrm>
            <a:off x="4882639" y="2564904"/>
            <a:ext cx="296233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1400" b="1" dirty="0">
                <a:solidFill>
                  <a:srgbClr val="0070C0"/>
                </a:solidFill>
              </a:rPr>
              <a:t>Emplacement Serveur WDS dans L’infrastructure</a:t>
            </a:r>
          </a:p>
        </p:txBody>
      </p:sp>
      <p:pic>
        <p:nvPicPr>
          <p:cNvPr id="20" name="Image 19">
            <a:extLst>
              <a:ext uri="{FF2B5EF4-FFF2-40B4-BE49-F238E27FC236}">
                <a16:creationId xmlns:a16="http://schemas.microsoft.com/office/drawing/2014/main" id="{5552E981-5DC1-451B-86A6-08591FDEB453}"/>
              </a:ext>
            </a:extLst>
          </p:cNvPr>
          <p:cNvPicPr>
            <a:picLocks noChangeAspect="1"/>
          </p:cNvPicPr>
          <p:nvPr/>
        </p:nvPicPr>
        <p:blipFill>
          <a:blip r:embed="rId3"/>
          <a:stretch>
            <a:fillRect/>
          </a:stretch>
        </p:blipFill>
        <p:spPr>
          <a:xfrm>
            <a:off x="4654252" y="3140968"/>
            <a:ext cx="4340556" cy="3168352"/>
          </a:xfrm>
          <a:prstGeom prst="rect">
            <a:avLst/>
          </a:prstGeom>
        </p:spPr>
      </p:pic>
      <p:pic>
        <p:nvPicPr>
          <p:cNvPr id="6" name="Image 5">
            <a:extLst>
              <a:ext uri="{FF2B5EF4-FFF2-40B4-BE49-F238E27FC236}">
                <a16:creationId xmlns:a16="http://schemas.microsoft.com/office/drawing/2014/main" id="{4D2A782E-1BE4-41D9-8F70-383F066FC424}"/>
              </a:ext>
            </a:extLst>
          </p:cNvPr>
          <p:cNvPicPr>
            <a:picLocks noChangeAspect="1"/>
          </p:cNvPicPr>
          <p:nvPr/>
        </p:nvPicPr>
        <p:blipFill>
          <a:blip r:embed="rId4"/>
          <a:stretch>
            <a:fillRect/>
          </a:stretch>
        </p:blipFill>
        <p:spPr>
          <a:xfrm>
            <a:off x="7102524" y="4995218"/>
            <a:ext cx="2238375" cy="15525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 7">
            <a:extLst>
              <a:ext uri="{FF2B5EF4-FFF2-40B4-BE49-F238E27FC236}">
                <a16:creationId xmlns:a16="http://schemas.microsoft.com/office/drawing/2014/main" id="{F0D3ECBA-7976-419E-A7C8-34A58C4D574B}"/>
              </a:ext>
            </a:extLst>
          </p:cNvPr>
          <p:cNvPicPr>
            <a:picLocks noChangeAspect="1"/>
          </p:cNvPicPr>
          <p:nvPr/>
        </p:nvPicPr>
        <p:blipFill>
          <a:blip r:embed="rId5"/>
          <a:stretch>
            <a:fillRect/>
          </a:stretch>
        </p:blipFill>
        <p:spPr>
          <a:xfrm>
            <a:off x="8843" y="5624382"/>
            <a:ext cx="900993" cy="642764"/>
          </a:xfrm>
          <a:prstGeom prst="rect">
            <a:avLst/>
          </a:prstGeom>
        </p:spPr>
      </p:pic>
    </p:spTree>
    <p:extLst>
      <p:ext uri="{BB962C8B-B14F-4D97-AF65-F5344CB8AC3E}">
        <p14:creationId xmlns:p14="http://schemas.microsoft.com/office/powerpoint/2010/main" val="3174623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5E6C7C-8A35-418B-8127-9AA787B54E16}"/>
              </a:ext>
            </a:extLst>
          </p:cNvPr>
          <p:cNvSpPr>
            <a:spLocks noGrp="1"/>
          </p:cNvSpPr>
          <p:nvPr>
            <p:ph type="title"/>
          </p:nvPr>
        </p:nvSpPr>
        <p:spPr>
          <a:xfrm>
            <a:off x="477787" y="381526"/>
            <a:ext cx="9073009" cy="563562"/>
          </a:xfrm>
        </p:spPr>
        <p:txBody>
          <a:bodyPr/>
          <a:lstStyle/>
          <a:p>
            <a:r>
              <a:rPr lang="fr-FR" b="1" dirty="0">
                <a:solidFill>
                  <a:srgbClr val="0070C0"/>
                </a:solidFill>
              </a:rPr>
              <a:t>Solution</a:t>
            </a:r>
            <a:r>
              <a:rPr lang="fr-FR" dirty="0"/>
              <a:t> </a:t>
            </a:r>
            <a:r>
              <a:rPr lang="fr-FR" b="1" dirty="0">
                <a:solidFill>
                  <a:srgbClr val="0070C0"/>
                </a:solidFill>
              </a:rPr>
              <a:t>de déploiement d’image</a:t>
            </a:r>
            <a:endParaRPr lang="fr-FR" dirty="0"/>
          </a:p>
        </p:txBody>
      </p:sp>
      <p:sp>
        <p:nvSpPr>
          <p:cNvPr id="4" name="Espace réservé du contenu 9">
            <a:extLst>
              <a:ext uri="{FF2B5EF4-FFF2-40B4-BE49-F238E27FC236}">
                <a16:creationId xmlns:a16="http://schemas.microsoft.com/office/drawing/2014/main" id="{269796BB-A106-4889-8AF4-4DCDA3CD9B06}"/>
              </a:ext>
            </a:extLst>
          </p:cNvPr>
          <p:cNvSpPr txBox="1">
            <a:spLocks/>
          </p:cNvSpPr>
          <p:nvPr/>
        </p:nvSpPr>
        <p:spPr bwMode="auto">
          <a:xfrm>
            <a:off x="133512" y="1768078"/>
            <a:ext cx="2942236" cy="66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400" dirty="0"/>
              <a:t>Sa mise en place se fait par l’activation d’un rôle sur tout serveur Windows.</a:t>
            </a:r>
          </a:p>
        </p:txBody>
      </p:sp>
      <p:sp>
        <p:nvSpPr>
          <p:cNvPr id="5" name="Espace réservé du contenu 9">
            <a:extLst>
              <a:ext uri="{FF2B5EF4-FFF2-40B4-BE49-F238E27FC236}">
                <a16:creationId xmlns:a16="http://schemas.microsoft.com/office/drawing/2014/main" id="{EC6651D1-A82B-4A59-A32C-640079466029}"/>
              </a:ext>
            </a:extLst>
          </p:cNvPr>
          <p:cNvSpPr txBox="1">
            <a:spLocks/>
          </p:cNvSpPr>
          <p:nvPr/>
        </p:nvSpPr>
        <p:spPr bwMode="auto">
          <a:xfrm>
            <a:off x="133512" y="4013855"/>
            <a:ext cx="3276418" cy="113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400" dirty="0"/>
              <a:t>Il est autonome mais plus efficace lorsqu’il est couplé soit avec ADK (Windows </a:t>
            </a:r>
            <a:r>
              <a:rPr lang="fr-FR" sz="1400" dirty="0" err="1"/>
              <a:t>Automated</a:t>
            </a:r>
            <a:r>
              <a:rPr lang="fr-FR" sz="1400" dirty="0"/>
              <a:t> Installation Kit) ou MDT (Microsoft Deployment Toolkit)</a:t>
            </a:r>
          </a:p>
        </p:txBody>
      </p:sp>
      <p:pic>
        <p:nvPicPr>
          <p:cNvPr id="7" name="Image 6">
            <a:extLst>
              <a:ext uri="{FF2B5EF4-FFF2-40B4-BE49-F238E27FC236}">
                <a16:creationId xmlns:a16="http://schemas.microsoft.com/office/drawing/2014/main" id="{B0797358-1A6D-47DC-8B5A-E9656C102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023" y="2492896"/>
            <a:ext cx="4896544" cy="3708001"/>
          </a:xfrm>
          <a:prstGeom prst="rect">
            <a:avLst/>
          </a:prstGeom>
        </p:spPr>
      </p:pic>
      <p:pic>
        <p:nvPicPr>
          <p:cNvPr id="8" name="Image 7">
            <a:extLst>
              <a:ext uri="{FF2B5EF4-FFF2-40B4-BE49-F238E27FC236}">
                <a16:creationId xmlns:a16="http://schemas.microsoft.com/office/drawing/2014/main" id="{FD503CB7-F4DC-4949-8583-A30B36089B46}"/>
              </a:ext>
            </a:extLst>
          </p:cNvPr>
          <p:cNvPicPr>
            <a:picLocks noChangeAspect="1"/>
          </p:cNvPicPr>
          <p:nvPr/>
        </p:nvPicPr>
        <p:blipFill rotWithShape="1">
          <a:blip r:embed="rId3"/>
          <a:srcRect t="11539"/>
          <a:stretch/>
        </p:blipFill>
        <p:spPr>
          <a:xfrm>
            <a:off x="8326660" y="1484784"/>
            <a:ext cx="3862165" cy="1656184"/>
          </a:xfrm>
          <a:prstGeom prst="rect">
            <a:avLst/>
          </a:prstGeom>
        </p:spPr>
      </p:pic>
      <p:pic>
        <p:nvPicPr>
          <p:cNvPr id="9" name="Image 8">
            <a:extLst>
              <a:ext uri="{FF2B5EF4-FFF2-40B4-BE49-F238E27FC236}">
                <a16:creationId xmlns:a16="http://schemas.microsoft.com/office/drawing/2014/main" id="{BB6C7780-33AC-4184-BC7B-688F9C7C0729}"/>
              </a:ext>
            </a:extLst>
          </p:cNvPr>
          <p:cNvPicPr>
            <a:picLocks noChangeAspect="1"/>
          </p:cNvPicPr>
          <p:nvPr/>
        </p:nvPicPr>
        <p:blipFill>
          <a:blip r:embed="rId4"/>
          <a:stretch>
            <a:fillRect/>
          </a:stretch>
        </p:blipFill>
        <p:spPr>
          <a:xfrm>
            <a:off x="4438228" y="4581128"/>
            <a:ext cx="8749233" cy="885825"/>
          </a:xfrm>
          <a:prstGeom prst="rect">
            <a:avLst/>
          </a:prstGeom>
        </p:spPr>
      </p:pic>
      <p:pic>
        <p:nvPicPr>
          <p:cNvPr id="10" name="Image 9">
            <a:extLst>
              <a:ext uri="{FF2B5EF4-FFF2-40B4-BE49-F238E27FC236}">
                <a16:creationId xmlns:a16="http://schemas.microsoft.com/office/drawing/2014/main" id="{004DD204-8476-457F-8E14-1DD620B3A0B8}"/>
              </a:ext>
            </a:extLst>
          </p:cNvPr>
          <p:cNvPicPr>
            <a:picLocks noChangeAspect="1"/>
          </p:cNvPicPr>
          <p:nvPr/>
        </p:nvPicPr>
        <p:blipFill>
          <a:blip r:embed="rId5"/>
          <a:stretch>
            <a:fillRect/>
          </a:stretch>
        </p:blipFill>
        <p:spPr>
          <a:xfrm>
            <a:off x="8843" y="5624382"/>
            <a:ext cx="900993" cy="642764"/>
          </a:xfrm>
          <a:prstGeom prst="rect">
            <a:avLst/>
          </a:prstGeom>
        </p:spPr>
      </p:pic>
    </p:spTree>
    <p:extLst>
      <p:ext uri="{BB962C8B-B14F-4D97-AF65-F5344CB8AC3E}">
        <p14:creationId xmlns:p14="http://schemas.microsoft.com/office/powerpoint/2010/main" val="218183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51B2A-46A6-4152-8DF3-E1D4C44490A6}"/>
              </a:ext>
            </a:extLst>
          </p:cNvPr>
          <p:cNvSpPr>
            <a:spLocks noGrp="1"/>
          </p:cNvSpPr>
          <p:nvPr>
            <p:ph type="title"/>
          </p:nvPr>
        </p:nvSpPr>
        <p:spPr>
          <a:xfrm>
            <a:off x="609441" y="274638"/>
            <a:ext cx="3828787" cy="563562"/>
          </a:xfrm>
        </p:spPr>
        <p:txBody>
          <a:bodyPr/>
          <a:lstStyle/>
          <a:p>
            <a:r>
              <a:rPr lang="fr-FR" b="1" dirty="0">
                <a:solidFill>
                  <a:srgbClr val="0070C0"/>
                </a:solidFill>
              </a:rPr>
              <a:t>Portail captif</a:t>
            </a:r>
            <a:endParaRPr lang="fr-FR" dirty="0"/>
          </a:p>
        </p:txBody>
      </p:sp>
      <p:sp>
        <p:nvSpPr>
          <p:cNvPr id="3" name="Espace réservé du contenu 2">
            <a:extLst>
              <a:ext uri="{FF2B5EF4-FFF2-40B4-BE49-F238E27FC236}">
                <a16:creationId xmlns:a16="http://schemas.microsoft.com/office/drawing/2014/main" id="{D8146776-1D7E-4592-92DA-F8ECF73AE17C}"/>
              </a:ext>
            </a:extLst>
          </p:cNvPr>
          <p:cNvSpPr>
            <a:spLocks noGrp="1"/>
          </p:cNvSpPr>
          <p:nvPr>
            <p:ph idx="1"/>
          </p:nvPr>
        </p:nvSpPr>
        <p:spPr>
          <a:xfrm>
            <a:off x="609441" y="1219201"/>
            <a:ext cx="3972803" cy="1201687"/>
          </a:xfrm>
        </p:spPr>
        <p:txBody>
          <a:bodyPr/>
          <a:lstStyle/>
          <a:p>
            <a:pPr marL="0" indent="0">
              <a:buNone/>
            </a:pPr>
            <a:r>
              <a:rPr lang="fr-FR" sz="1600" dirty="0"/>
              <a:t>Un portail captif est un dispositif qui permet de rediriger tous les clients HTTP d’un réseau vers une page web pour une authentification.</a:t>
            </a:r>
          </a:p>
        </p:txBody>
      </p:sp>
      <p:pic>
        <p:nvPicPr>
          <p:cNvPr id="7" name="Image 6">
            <a:extLst>
              <a:ext uri="{FF2B5EF4-FFF2-40B4-BE49-F238E27FC236}">
                <a16:creationId xmlns:a16="http://schemas.microsoft.com/office/drawing/2014/main" id="{CD93EB4C-1621-485E-A83F-073BDEA93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891" y="2060849"/>
            <a:ext cx="6141772" cy="3240360"/>
          </a:xfrm>
          <a:prstGeom prst="rect">
            <a:avLst/>
          </a:prstGeom>
        </p:spPr>
      </p:pic>
      <p:pic>
        <p:nvPicPr>
          <p:cNvPr id="5" name="Image 4">
            <a:extLst>
              <a:ext uri="{FF2B5EF4-FFF2-40B4-BE49-F238E27FC236}">
                <a16:creationId xmlns:a16="http://schemas.microsoft.com/office/drawing/2014/main" id="{C7F0212C-1D5D-40E2-94BC-0E96AD179153}"/>
              </a:ext>
            </a:extLst>
          </p:cNvPr>
          <p:cNvPicPr>
            <a:picLocks noChangeAspect="1"/>
          </p:cNvPicPr>
          <p:nvPr/>
        </p:nvPicPr>
        <p:blipFill>
          <a:blip r:embed="rId4"/>
          <a:stretch>
            <a:fillRect/>
          </a:stretch>
        </p:blipFill>
        <p:spPr>
          <a:xfrm>
            <a:off x="8843" y="5624382"/>
            <a:ext cx="900993" cy="642764"/>
          </a:xfrm>
          <a:prstGeom prst="rect">
            <a:avLst/>
          </a:prstGeom>
        </p:spPr>
      </p:pic>
    </p:spTree>
    <p:extLst>
      <p:ext uri="{BB962C8B-B14F-4D97-AF65-F5344CB8AC3E}">
        <p14:creationId xmlns:p14="http://schemas.microsoft.com/office/powerpoint/2010/main" val="205473780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441" y="356698"/>
            <a:ext cx="2388627" cy="663352"/>
          </a:xfrm>
        </p:spPr>
        <p:txBody>
          <a:bodyPr>
            <a:noAutofit/>
          </a:bodyPr>
          <a:lstStyle/>
          <a:p>
            <a:r>
              <a:rPr lang="fr-FR" b="1" dirty="0">
                <a:solidFill>
                  <a:srgbClr val="0070C0"/>
                </a:solidFill>
              </a:rPr>
              <a:t>Alcasar</a:t>
            </a:r>
          </a:p>
        </p:txBody>
      </p:sp>
      <p:sp>
        <p:nvSpPr>
          <p:cNvPr id="7" name="Rectangle 6"/>
          <p:cNvSpPr/>
          <p:nvPr/>
        </p:nvSpPr>
        <p:spPr>
          <a:xfrm>
            <a:off x="982216" y="1617503"/>
            <a:ext cx="7220226" cy="1069075"/>
          </a:xfrm>
          <a:prstGeom prst="rect">
            <a:avLst/>
          </a:prstGeom>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Qu’est ce que Alcasar ?</a:t>
            </a:r>
          </a:p>
          <a:p>
            <a:pPr>
              <a:lnSpc>
                <a:spcPct val="107000"/>
              </a:lnSpc>
              <a:spcAft>
                <a:spcPts val="800"/>
              </a:spcAft>
            </a:pPr>
            <a:r>
              <a:rPr lang="fr-FR" dirty="0"/>
              <a:t>ALCASAR est un contrôleur sécurisé d'accès à Internet pour les réseaux publics ou domestiques.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982216" y="3573016"/>
            <a:ext cx="2798587" cy="1963038"/>
          </a:xfrm>
          <a:prstGeom prst="rect">
            <a:avLst/>
          </a:prstGeom>
        </p:spPr>
        <p:txBody>
          <a:bodyPr wrap="non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Utilité</a:t>
            </a:r>
          </a:p>
          <a:p>
            <a:pPr marL="285750" indent="-285750">
              <a:lnSpc>
                <a:spcPct val="107000"/>
              </a:lnSpc>
              <a:spcAft>
                <a:spcPts val="800"/>
              </a:spcAft>
              <a:buFontTx/>
              <a:buChar char="-"/>
            </a:pPr>
            <a:r>
              <a:rPr lang="fr-FR" dirty="0"/>
              <a:t>Portail Captif</a:t>
            </a:r>
          </a:p>
          <a:p>
            <a:pPr marL="285750" indent="-285750">
              <a:lnSpc>
                <a:spcPct val="107000"/>
              </a:lnSpc>
              <a:spcAft>
                <a:spcPts val="800"/>
              </a:spcAft>
              <a:buFontTx/>
              <a:buChar char="-"/>
            </a:pPr>
            <a:r>
              <a:rPr lang="fr-FR" dirty="0"/>
              <a:t>Pare-feu</a:t>
            </a:r>
          </a:p>
          <a:p>
            <a:pPr marL="285750" indent="-285750">
              <a:lnSpc>
                <a:spcPct val="107000"/>
              </a:lnSpc>
              <a:spcAft>
                <a:spcPts val="800"/>
              </a:spcAft>
              <a:buFontTx/>
              <a:buChar char="-"/>
            </a:pPr>
            <a:r>
              <a:rPr lang="fr-FR" dirty="0"/>
              <a:t>Traçage des utilisateur</a:t>
            </a:r>
          </a:p>
          <a:p>
            <a:pPr marL="285750" indent="-285750">
              <a:lnSpc>
                <a:spcPct val="107000"/>
              </a:lnSpc>
              <a:spcAft>
                <a:spcPts val="800"/>
              </a:spcAft>
              <a:buFontTx/>
              <a:buChar char="-"/>
            </a:pPr>
            <a:r>
              <a:rPr lang="fr-FR" dirty="0"/>
              <a:t>Filtrage</a:t>
            </a:r>
          </a:p>
        </p:txBody>
      </p:sp>
      <p:sp>
        <p:nvSpPr>
          <p:cNvPr id="4" name="ZoneTexte 3"/>
          <p:cNvSpPr txBox="1"/>
          <p:nvPr/>
        </p:nvSpPr>
        <p:spPr>
          <a:xfrm>
            <a:off x="7129725" y="3786827"/>
            <a:ext cx="2781111"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0070C0"/>
                </a:solidFill>
              </a:rPr>
              <a:t>Interface principale</a:t>
            </a:r>
          </a:p>
        </p:txBody>
      </p:sp>
      <p:pic>
        <p:nvPicPr>
          <p:cNvPr id="13" name="Image 12">
            <a:extLst>
              <a:ext uri="{FF2B5EF4-FFF2-40B4-BE49-F238E27FC236}">
                <a16:creationId xmlns:a16="http://schemas.microsoft.com/office/drawing/2014/main" id="{E9BD3ED0-79AF-454F-A12C-734225EAFA69}"/>
              </a:ext>
            </a:extLst>
          </p:cNvPr>
          <p:cNvPicPr>
            <a:picLocks noChangeAspect="1"/>
          </p:cNvPicPr>
          <p:nvPr/>
        </p:nvPicPr>
        <p:blipFill>
          <a:blip r:embed="rId2"/>
          <a:stretch>
            <a:fillRect/>
          </a:stretch>
        </p:blipFill>
        <p:spPr>
          <a:xfrm>
            <a:off x="5374332" y="4189725"/>
            <a:ext cx="6044928" cy="1969578"/>
          </a:xfrm>
          <a:prstGeom prst="rect">
            <a:avLst/>
          </a:prstGeom>
        </p:spPr>
      </p:pic>
      <p:pic>
        <p:nvPicPr>
          <p:cNvPr id="9" name="Image 8">
            <a:extLst>
              <a:ext uri="{FF2B5EF4-FFF2-40B4-BE49-F238E27FC236}">
                <a16:creationId xmlns:a16="http://schemas.microsoft.com/office/drawing/2014/main" id="{25917D25-9B77-40E8-A2BA-A0EF55F258C7}"/>
              </a:ext>
            </a:extLst>
          </p:cNvPr>
          <p:cNvPicPr>
            <a:picLocks noChangeAspect="1"/>
          </p:cNvPicPr>
          <p:nvPr/>
        </p:nvPicPr>
        <p:blipFill>
          <a:blip r:embed="rId3"/>
          <a:stretch>
            <a:fillRect/>
          </a:stretch>
        </p:blipFill>
        <p:spPr>
          <a:xfrm>
            <a:off x="8843" y="5624382"/>
            <a:ext cx="900993" cy="642764"/>
          </a:xfrm>
          <a:prstGeom prst="rect">
            <a:avLst/>
          </a:prstGeom>
        </p:spPr>
      </p:pic>
    </p:spTree>
    <p:extLst>
      <p:ext uri="{BB962C8B-B14F-4D97-AF65-F5344CB8AC3E}">
        <p14:creationId xmlns:p14="http://schemas.microsoft.com/office/powerpoint/2010/main" val="220587880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241785"/>
            <a:ext cx="10297144" cy="807368"/>
          </a:xfrm>
        </p:spPr>
        <p:txBody>
          <a:bodyPr/>
          <a:lstStyle/>
          <a:p>
            <a:r>
              <a:rPr lang="fr-FR" b="1" dirty="0">
                <a:solidFill>
                  <a:srgbClr val="0070C0"/>
                </a:solidFill>
              </a:rPr>
              <a:t>Le portail captif dans l’infrastructure</a:t>
            </a:r>
          </a:p>
        </p:txBody>
      </p:sp>
      <p:pic>
        <p:nvPicPr>
          <p:cNvPr id="8" name="Espace réservé du contenu 6">
            <a:extLst>
              <a:ext uri="{FF2B5EF4-FFF2-40B4-BE49-F238E27FC236}">
                <a16:creationId xmlns:a16="http://schemas.microsoft.com/office/drawing/2014/main" id="{98E42174-4E51-47B6-90EF-F642DF83960E}"/>
              </a:ext>
            </a:extLst>
          </p:cNvPr>
          <p:cNvPicPr>
            <a:picLocks noGrp="1" noChangeAspect="1"/>
          </p:cNvPicPr>
          <p:nvPr>
            <p:ph idx="1"/>
          </p:nvPr>
        </p:nvPicPr>
        <p:blipFill>
          <a:blip r:embed="rId2"/>
          <a:stretch>
            <a:fillRect/>
          </a:stretch>
        </p:blipFill>
        <p:spPr>
          <a:xfrm>
            <a:off x="1557908" y="1844824"/>
            <a:ext cx="5867097" cy="4282637"/>
          </a:xfrm>
          <a:prstGeom prst="rect">
            <a:avLst/>
          </a:prstGeom>
        </p:spPr>
      </p:pic>
      <p:pic>
        <p:nvPicPr>
          <p:cNvPr id="7" name="Image 6">
            <a:extLst>
              <a:ext uri="{FF2B5EF4-FFF2-40B4-BE49-F238E27FC236}">
                <a16:creationId xmlns:a16="http://schemas.microsoft.com/office/drawing/2014/main" id="{83CF7C3A-6A1A-4308-B5CB-41A9D5D2159F}"/>
              </a:ext>
            </a:extLst>
          </p:cNvPr>
          <p:cNvPicPr>
            <a:picLocks noChangeAspect="1"/>
          </p:cNvPicPr>
          <p:nvPr/>
        </p:nvPicPr>
        <p:blipFill>
          <a:blip r:embed="rId3"/>
          <a:stretch>
            <a:fillRect/>
          </a:stretch>
        </p:blipFill>
        <p:spPr>
          <a:xfrm>
            <a:off x="909836" y="1556794"/>
            <a:ext cx="8352928" cy="4586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Espace réservé du contenu 2">
            <a:extLst>
              <a:ext uri="{FF2B5EF4-FFF2-40B4-BE49-F238E27FC236}">
                <a16:creationId xmlns:a16="http://schemas.microsoft.com/office/drawing/2014/main" id="{212FC76E-A8D8-4AF3-84C8-EF9E91181410}"/>
              </a:ext>
            </a:extLst>
          </p:cNvPr>
          <p:cNvSpPr txBox="1">
            <a:spLocks/>
          </p:cNvSpPr>
          <p:nvPr/>
        </p:nvSpPr>
        <p:spPr bwMode="auto">
          <a:xfrm>
            <a:off x="488387" y="1165207"/>
            <a:ext cx="3324731"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1600" b="1" dirty="0">
                <a:solidFill>
                  <a:srgbClr val="0070C0"/>
                </a:solidFill>
              </a:rPr>
              <a:t>Emplacement d’Alcasar dans l’infrastructure</a:t>
            </a:r>
          </a:p>
        </p:txBody>
      </p:sp>
      <p:pic>
        <p:nvPicPr>
          <p:cNvPr id="6" name="Image 5">
            <a:extLst>
              <a:ext uri="{FF2B5EF4-FFF2-40B4-BE49-F238E27FC236}">
                <a16:creationId xmlns:a16="http://schemas.microsoft.com/office/drawing/2014/main" id="{C322F10D-9707-4F46-AE03-8EB9A2505F21}"/>
              </a:ext>
            </a:extLst>
          </p:cNvPr>
          <p:cNvPicPr>
            <a:picLocks noChangeAspect="1"/>
          </p:cNvPicPr>
          <p:nvPr/>
        </p:nvPicPr>
        <p:blipFill>
          <a:blip r:embed="rId4"/>
          <a:stretch>
            <a:fillRect/>
          </a:stretch>
        </p:blipFill>
        <p:spPr>
          <a:xfrm>
            <a:off x="8843" y="5624382"/>
            <a:ext cx="900993" cy="642764"/>
          </a:xfrm>
          <a:prstGeom prst="rect">
            <a:avLst/>
          </a:prstGeom>
        </p:spPr>
      </p:pic>
    </p:spTree>
    <p:extLst>
      <p:ext uri="{BB962C8B-B14F-4D97-AF65-F5344CB8AC3E}">
        <p14:creationId xmlns:p14="http://schemas.microsoft.com/office/powerpoint/2010/main" val="2542925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217004"/>
            <a:ext cx="3888432" cy="663352"/>
          </a:xfrm>
        </p:spPr>
        <p:txBody>
          <a:bodyPr>
            <a:noAutofit/>
          </a:bodyPr>
          <a:lstStyle/>
          <a:p>
            <a:r>
              <a:rPr lang="fr-FR" b="1" dirty="0">
                <a:solidFill>
                  <a:srgbClr val="002060"/>
                </a:solidFill>
              </a:rPr>
              <a:t>SOMMAIRE</a:t>
            </a:r>
          </a:p>
        </p:txBody>
      </p:sp>
      <p:sp>
        <p:nvSpPr>
          <p:cNvPr id="3" name="Espace réservé du contenu 2"/>
          <p:cNvSpPr>
            <a:spLocks noGrp="1"/>
          </p:cNvSpPr>
          <p:nvPr>
            <p:ph idx="1"/>
          </p:nvPr>
        </p:nvSpPr>
        <p:spPr>
          <a:xfrm>
            <a:off x="621804" y="1196752"/>
            <a:ext cx="10585176" cy="5112568"/>
          </a:xfrm>
        </p:spPr>
        <p:txBody>
          <a:bodyPr>
            <a:normAutofit fontScale="92500" lnSpcReduction="10000"/>
          </a:bodyPr>
          <a:lstStyle/>
          <a:p>
            <a:r>
              <a:rPr lang="fr-FR" sz="2800" b="1" dirty="0">
                <a:solidFill>
                  <a:srgbClr val="00B0F0"/>
                </a:solidFill>
              </a:rPr>
              <a:t>Présentation des établissements</a:t>
            </a:r>
          </a:p>
          <a:p>
            <a:r>
              <a:rPr lang="fr-FR" sz="2800" b="1" dirty="0">
                <a:solidFill>
                  <a:srgbClr val="00B0F0"/>
                </a:solidFill>
              </a:rPr>
              <a:t>Installation Windows 10</a:t>
            </a:r>
          </a:p>
          <a:p>
            <a:r>
              <a:rPr lang="fr-FR" sz="2800" b="1" dirty="0">
                <a:solidFill>
                  <a:srgbClr val="00B0F0"/>
                </a:solidFill>
              </a:rPr>
              <a:t>Gestion d’incident</a:t>
            </a:r>
          </a:p>
          <a:p>
            <a:r>
              <a:rPr lang="fr-FR" sz="2800" b="1" dirty="0">
                <a:solidFill>
                  <a:srgbClr val="00B0F0"/>
                </a:solidFill>
              </a:rPr>
              <a:t>Administration Serveur Windows </a:t>
            </a:r>
          </a:p>
          <a:p>
            <a:r>
              <a:rPr lang="fr-FR" sz="2800" b="1" dirty="0">
                <a:solidFill>
                  <a:srgbClr val="00B0F0"/>
                </a:solidFill>
              </a:rPr>
              <a:t>Administration office 365 (exchange)</a:t>
            </a:r>
          </a:p>
          <a:p>
            <a:r>
              <a:rPr lang="fr-FR" sz="2800" b="1" dirty="0">
                <a:solidFill>
                  <a:srgbClr val="00B0F0"/>
                </a:solidFill>
              </a:rPr>
              <a:t>Rédaction de Procédures</a:t>
            </a:r>
          </a:p>
          <a:p>
            <a:r>
              <a:rPr lang="fr-FR" sz="2800" b="1" dirty="0">
                <a:solidFill>
                  <a:srgbClr val="00B0F0"/>
                </a:solidFill>
              </a:rPr>
              <a:t>Contexte GSB</a:t>
            </a:r>
          </a:p>
          <a:p>
            <a:r>
              <a:rPr lang="fr-FR" sz="2800" b="1" dirty="0">
                <a:solidFill>
                  <a:srgbClr val="00B0F0"/>
                </a:solidFill>
              </a:rPr>
              <a:t>Solution de déploiement d’image </a:t>
            </a:r>
          </a:p>
          <a:p>
            <a:r>
              <a:rPr lang="fr-FR" sz="2800" b="1" dirty="0">
                <a:solidFill>
                  <a:srgbClr val="00B0F0"/>
                </a:solidFill>
              </a:rPr>
              <a:t>Portail Captif</a:t>
            </a:r>
          </a:p>
          <a:p>
            <a:r>
              <a:rPr lang="fr-FR" sz="2800" b="1" dirty="0">
                <a:solidFill>
                  <a:srgbClr val="00B0F0"/>
                </a:solidFill>
              </a:rPr>
              <a:t>Veille technologique </a:t>
            </a:r>
          </a:p>
          <a:p>
            <a:r>
              <a:rPr lang="fr-FR" sz="2800" b="1" dirty="0">
                <a:solidFill>
                  <a:srgbClr val="00B0F0"/>
                </a:solidFill>
              </a:rPr>
              <a:t>Réseau 5G</a:t>
            </a:r>
          </a:p>
          <a:p>
            <a:pPr lvl="2"/>
            <a:endParaRPr lang="fr-FR" sz="2000" dirty="0">
              <a:solidFill>
                <a:schemeClr val="tx2">
                  <a:lumMod val="85000"/>
                  <a:lumOff val="15000"/>
                </a:schemeClr>
              </a:solidFill>
            </a:endParaRPr>
          </a:p>
        </p:txBody>
      </p:sp>
    </p:spTree>
    <p:extLst>
      <p:ext uri="{BB962C8B-B14F-4D97-AF65-F5344CB8AC3E}">
        <p14:creationId xmlns:p14="http://schemas.microsoft.com/office/powerpoint/2010/main" val="394036800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780" y="332656"/>
            <a:ext cx="2592288" cy="663352"/>
          </a:xfrm>
        </p:spPr>
        <p:txBody>
          <a:bodyPr>
            <a:noAutofit/>
          </a:bodyPr>
          <a:lstStyle/>
          <a:p>
            <a:r>
              <a:rPr lang="fr-FR" b="1" dirty="0">
                <a:solidFill>
                  <a:srgbClr val="0070C0"/>
                </a:solidFill>
              </a:rPr>
              <a:t>Phase 1</a:t>
            </a:r>
          </a:p>
        </p:txBody>
      </p:sp>
      <p:pic>
        <p:nvPicPr>
          <p:cNvPr id="4" name="Image 3">
            <a:extLst>
              <a:ext uri="{FF2B5EF4-FFF2-40B4-BE49-F238E27FC236}">
                <a16:creationId xmlns:a16="http://schemas.microsoft.com/office/drawing/2014/main" id="{3B35BC84-6DD6-4A60-9D13-AE53D36C7997}"/>
              </a:ext>
            </a:extLst>
          </p:cNvPr>
          <p:cNvPicPr>
            <a:picLocks noChangeAspect="1"/>
          </p:cNvPicPr>
          <p:nvPr/>
        </p:nvPicPr>
        <p:blipFill>
          <a:blip r:embed="rId2"/>
          <a:stretch>
            <a:fillRect/>
          </a:stretch>
        </p:blipFill>
        <p:spPr>
          <a:xfrm>
            <a:off x="3301099" y="1124744"/>
            <a:ext cx="5239097" cy="5091924"/>
          </a:xfrm>
          <a:prstGeom prst="rect">
            <a:avLst/>
          </a:prstGeom>
        </p:spPr>
      </p:pic>
      <p:sp>
        <p:nvSpPr>
          <p:cNvPr id="10" name="Rectangle 9">
            <a:extLst>
              <a:ext uri="{FF2B5EF4-FFF2-40B4-BE49-F238E27FC236}">
                <a16:creationId xmlns:a16="http://schemas.microsoft.com/office/drawing/2014/main" id="{3A509348-61E4-48F9-AC09-FFBB6A2F909C}"/>
              </a:ext>
            </a:extLst>
          </p:cNvPr>
          <p:cNvSpPr/>
          <p:nvPr/>
        </p:nvSpPr>
        <p:spPr>
          <a:xfrm>
            <a:off x="665516" y="1617503"/>
            <a:ext cx="2476568" cy="671915"/>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Ø"/>
            </a:pP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Accès à l’interface d’administration</a:t>
            </a:r>
            <a:endPar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F2BC39DF-FBD6-4CDA-99EC-C43876DD4F28}"/>
              </a:ext>
            </a:extLst>
          </p:cNvPr>
          <p:cNvPicPr>
            <a:picLocks noChangeAspect="1"/>
          </p:cNvPicPr>
          <p:nvPr/>
        </p:nvPicPr>
        <p:blipFill>
          <a:blip r:embed="rId3"/>
          <a:stretch>
            <a:fillRect/>
          </a:stretch>
        </p:blipFill>
        <p:spPr>
          <a:xfrm>
            <a:off x="8843" y="5624382"/>
            <a:ext cx="900993" cy="642764"/>
          </a:xfrm>
          <a:prstGeom prst="rect">
            <a:avLst/>
          </a:prstGeom>
        </p:spPr>
      </p:pic>
    </p:spTree>
    <p:extLst>
      <p:ext uri="{BB962C8B-B14F-4D97-AF65-F5344CB8AC3E}">
        <p14:creationId xmlns:p14="http://schemas.microsoft.com/office/powerpoint/2010/main" val="319962862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780" y="332656"/>
            <a:ext cx="6624736" cy="663352"/>
          </a:xfrm>
        </p:spPr>
        <p:txBody>
          <a:bodyPr>
            <a:noAutofit/>
          </a:bodyPr>
          <a:lstStyle/>
          <a:p>
            <a:r>
              <a:rPr lang="fr-FR" b="1" dirty="0">
                <a:solidFill>
                  <a:srgbClr val="0070C0"/>
                </a:solidFill>
              </a:rPr>
              <a:t>Les comptes utilisateur</a:t>
            </a:r>
          </a:p>
        </p:txBody>
      </p:sp>
      <p:sp>
        <p:nvSpPr>
          <p:cNvPr id="8" name="Espace réservé du texte 2">
            <a:extLst>
              <a:ext uri="{FF2B5EF4-FFF2-40B4-BE49-F238E27FC236}">
                <a16:creationId xmlns:a16="http://schemas.microsoft.com/office/drawing/2014/main" id="{F8908AE1-C8FB-40E7-B811-DBD4BBFFA47C}"/>
              </a:ext>
            </a:extLst>
          </p:cNvPr>
          <p:cNvSpPr txBox="1">
            <a:spLocks/>
          </p:cNvSpPr>
          <p:nvPr/>
        </p:nvSpPr>
        <p:spPr bwMode="auto">
          <a:xfrm>
            <a:off x="549796" y="1463273"/>
            <a:ext cx="3600400" cy="102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t>Nous avons le choix sur la façon dont on veut gérer les authentifications des utilisateurs</a:t>
            </a:r>
          </a:p>
        </p:txBody>
      </p:sp>
      <p:pic>
        <p:nvPicPr>
          <p:cNvPr id="9" name="Image 8">
            <a:extLst>
              <a:ext uri="{FF2B5EF4-FFF2-40B4-BE49-F238E27FC236}">
                <a16:creationId xmlns:a16="http://schemas.microsoft.com/office/drawing/2014/main" id="{870A7D96-CBF5-405A-B036-FFD312F7B88E}"/>
              </a:ext>
            </a:extLst>
          </p:cNvPr>
          <p:cNvPicPr>
            <a:picLocks noChangeAspect="1"/>
          </p:cNvPicPr>
          <p:nvPr/>
        </p:nvPicPr>
        <p:blipFill>
          <a:blip r:embed="rId2"/>
          <a:stretch>
            <a:fillRect/>
          </a:stretch>
        </p:blipFill>
        <p:spPr>
          <a:xfrm>
            <a:off x="2495884" y="2492896"/>
            <a:ext cx="6266350" cy="3503351"/>
          </a:xfrm>
          <a:prstGeom prst="rect">
            <a:avLst/>
          </a:prstGeom>
        </p:spPr>
      </p:pic>
      <p:pic>
        <p:nvPicPr>
          <p:cNvPr id="5" name="Image 4">
            <a:extLst>
              <a:ext uri="{FF2B5EF4-FFF2-40B4-BE49-F238E27FC236}">
                <a16:creationId xmlns:a16="http://schemas.microsoft.com/office/drawing/2014/main" id="{8E3C7D0F-D71A-47F4-BA86-DC847EAB487A}"/>
              </a:ext>
            </a:extLst>
          </p:cNvPr>
          <p:cNvPicPr>
            <a:picLocks noChangeAspect="1"/>
          </p:cNvPicPr>
          <p:nvPr/>
        </p:nvPicPr>
        <p:blipFill>
          <a:blip r:embed="rId3"/>
          <a:stretch>
            <a:fillRect/>
          </a:stretch>
        </p:blipFill>
        <p:spPr>
          <a:xfrm>
            <a:off x="8843" y="5624382"/>
            <a:ext cx="900993" cy="642764"/>
          </a:xfrm>
          <a:prstGeom prst="rect">
            <a:avLst/>
          </a:prstGeom>
        </p:spPr>
      </p:pic>
    </p:spTree>
    <p:extLst>
      <p:ext uri="{BB962C8B-B14F-4D97-AF65-F5344CB8AC3E}">
        <p14:creationId xmlns:p14="http://schemas.microsoft.com/office/powerpoint/2010/main" val="190112281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CCE68-CFF5-4156-82A7-38DD2963FDF9}"/>
              </a:ext>
            </a:extLst>
          </p:cNvPr>
          <p:cNvSpPr>
            <a:spLocks noGrp="1"/>
          </p:cNvSpPr>
          <p:nvPr>
            <p:ph type="title"/>
          </p:nvPr>
        </p:nvSpPr>
        <p:spPr>
          <a:xfrm>
            <a:off x="477788" y="393629"/>
            <a:ext cx="2376264" cy="563562"/>
          </a:xfrm>
        </p:spPr>
        <p:txBody>
          <a:bodyPr/>
          <a:lstStyle/>
          <a:p>
            <a:r>
              <a:rPr lang="fr-FR" b="1" dirty="0">
                <a:solidFill>
                  <a:srgbClr val="0070C0"/>
                </a:solidFill>
              </a:rPr>
              <a:t>Phase 2</a:t>
            </a:r>
          </a:p>
        </p:txBody>
      </p:sp>
      <p:sp>
        <p:nvSpPr>
          <p:cNvPr id="3" name="Espace réservé du contenu 2">
            <a:extLst>
              <a:ext uri="{FF2B5EF4-FFF2-40B4-BE49-F238E27FC236}">
                <a16:creationId xmlns:a16="http://schemas.microsoft.com/office/drawing/2014/main" id="{31D63C6C-C152-4180-B458-806C658CE846}"/>
              </a:ext>
            </a:extLst>
          </p:cNvPr>
          <p:cNvSpPr>
            <a:spLocks noGrp="1"/>
          </p:cNvSpPr>
          <p:nvPr>
            <p:ph idx="1"/>
          </p:nvPr>
        </p:nvSpPr>
        <p:spPr>
          <a:xfrm>
            <a:off x="609441" y="1219201"/>
            <a:ext cx="3828787" cy="625623"/>
          </a:xfrm>
        </p:spPr>
        <p:txBody>
          <a:bodyPr/>
          <a:lstStyle/>
          <a:p>
            <a:pPr marL="0" indent="0">
              <a:buNone/>
            </a:pPr>
            <a:r>
              <a:rPr lang="fr-FR" dirty="0"/>
              <a:t>Test de connectivité</a:t>
            </a:r>
          </a:p>
        </p:txBody>
      </p:sp>
      <p:pic>
        <p:nvPicPr>
          <p:cNvPr id="4" name="Image 3">
            <a:extLst>
              <a:ext uri="{FF2B5EF4-FFF2-40B4-BE49-F238E27FC236}">
                <a16:creationId xmlns:a16="http://schemas.microsoft.com/office/drawing/2014/main" id="{81A300E8-BF29-4157-B674-6E5A0B437BA2}"/>
              </a:ext>
            </a:extLst>
          </p:cNvPr>
          <p:cNvPicPr>
            <a:picLocks noChangeAspect="1"/>
          </p:cNvPicPr>
          <p:nvPr/>
        </p:nvPicPr>
        <p:blipFill>
          <a:blip r:embed="rId2"/>
          <a:stretch>
            <a:fillRect/>
          </a:stretch>
        </p:blipFill>
        <p:spPr>
          <a:xfrm>
            <a:off x="2118890" y="2225825"/>
            <a:ext cx="4638675" cy="3667125"/>
          </a:xfrm>
          <a:prstGeom prst="rect">
            <a:avLst/>
          </a:prstGeom>
        </p:spPr>
      </p:pic>
      <p:pic>
        <p:nvPicPr>
          <p:cNvPr id="5" name="Image 4">
            <a:extLst>
              <a:ext uri="{FF2B5EF4-FFF2-40B4-BE49-F238E27FC236}">
                <a16:creationId xmlns:a16="http://schemas.microsoft.com/office/drawing/2014/main" id="{9146DFB9-68EA-43B7-959A-AF3238F4C1C5}"/>
              </a:ext>
            </a:extLst>
          </p:cNvPr>
          <p:cNvPicPr>
            <a:picLocks noChangeAspect="1"/>
          </p:cNvPicPr>
          <p:nvPr/>
        </p:nvPicPr>
        <p:blipFill>
          <a:blip r:embed="rId3"/>
          <a:stretch>
            <a:fillRect/>
          </a:stretch>
        </p:blipFill>
        <p:spPr>
          <a:xfrm>
            <a:off x="8843" y="5624382"/>
            <a:ext cx="900993" cy="642764"/>
          </a:xfrm>
          <a:prstGeom prst="rect">
            <a:avLst/>
          </a:prstGeom>
        </p:spPr>
      </p:pic>
    </p:spTree>
    <p:extLst>
      <p:ext uri="{BB962C8B-B14F-4D97-AF65-F5344CB8AC3E}">
        <p14:creationId xmlns:p14="http://schemas.microsoft.com/office/powerpoint/2010/main" val="61217648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332656"/>
            <a:ext cx="6624736" cy="733230"/>
          </a:xfrm>
        </p:spPr>
        <p:txBody>
          <a:bodyPr/>
          <a:lstStyle/>
          <a:p>
            <a:r>
              <a:rPr lang="fr-FR" sz="4400" b="1" dirty="0">
                <a:solidFill>
                  <a:srgbClr val="0070C0"/>
                </a:solidFill>
              </a:rPr>
              <a:t>La</a:t>
            </a:r>
            <a:r>
              <a:rPr lang="fr-FR" sz="4400" dirty="0"/>
              <a:t> </a:t>
            </a:r>
            <a:r>
              <a:rPr lang="fr-FR" sz="4400" b="1" dirty="0">
                <a:solidFill>
                  <a:srgbClr val="0070C0"/>
                </a:solidFill>
              </a:rPr>
              <a:t>Veille Technologique</a:t>
            </a:r>
          </a:p>
        </p:txBody>
      </p:sp>
      <p:pic>
        <p:nvPicPr>
          <p:cNvPr id="5" name="Image 4">
            <a:extLst>
              <a:ext uri="{FF2B5EF4-FFF2-40B4-BE49-F238E27FC236}">
                <a16:creationId xmlns:a16="http://schemas.microsoft.com/office/drawing/2014/main" id="{0482D8E3-C58B-43DD-82DD-0C05E8DE83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30773"/>
            <a:ext cx="909836" cy="837049"/>
          </a:xfrm>
          <a:prstGeom prst="rect">
            <a:avLst/>
          </a:prstGeom>
        </p:spPr>
      </p:pic>
      <p:sp>
        <p:nvSpPr>
          <p:cNvPr id="4" name="Rectangle 3">
            <a:extLst>
              <a:ext uri="{FF2B5EF4-FFF2-40B4-BE49-F238E27FC236}">
                <a16:creationId xmlns:a16="http://schemas.microsoft.com/office/drawing/2014/main" id="{70727677-7EA7-4E1B-8906-AEA13EDA7C71}"/>
              </a:ext>
            </a:extLst>
          </p:cNvPr>
          <p:cNvSpPr/>
          <p:nvPr/>
        </p:nvSpPr>
        <p:spPr>
          <a:xfrm>
            <a:off x="477788" y="1412776"/>
            <a:ext cx="6092825" cy="1077218"/>
          </a:xfrm>
          <a:prstGeom prst="rect">
            <a:avLst/>
          </a:prstGeom>
        </p:spPr>
        <p:txBody>
          <a:bodyPr>
            <a:spAutoFit/>
          </a:bodyPr>
          <a:lstStyle/>
          <a:p>
            <a:pPr>
              <a:spcBef>
                <a:spcPct val="20000"/>
              </a:spcBef>
            </a:pPr>
            <a:r>
              <a:rPr lang="fr-FR" sz="1600" dirty="0">
                <a:latin typeface="+mn-lt"/>
              </a:rPr>
              <a:t>Définition: La veille technologique ou veille scientifique et technique consiste à s'informer de façon systématique sur les techniques les plus récentes et surtout sur leur mise à disposition commerciale.</a:t>
            </a:r>
          </a:p>
        </p:txBody>
      </p:sp>
    </p:spTree>
    <p:extLst>
      <p:ext uri="{BB962C8B-B14F-4D97-AF65-F5344CB8AC3E}">
        <p14:creationId xmlns:p14="http://schemas.microsoft.com/office/powerpoint/2010/main" val="247003266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6468" y="260648"/>
            <a:ext cx="8752280" cy="830560"/>
          </a:xfrm>
        </p:spPr>
        <p:txBody>
          <a:bodyPr>
            <a:noAutofit/>
          </a:bodyPr>
          <a:lstStyle/>
          <a:p>
            <a:r>
              <a:rPr lang="fr-FR" sz="4400" b="1" noProof="1">
                <a:solidFill>
                  <a:srgbClr val="0070C0"/>
                </a:solidFill>
              </a:rPr>
              <a:t>Veille</a:t>
            </a:r>
            <a:r>
              <a:rPr lang="fr-FR" sz="4400" noProof="1"/>
              <a:t> </a:t>
            </a:r>
            <a:r>
              <a:rPr lang="fr-FR" sz="4400" b="1" noProof="1">
                <a:solidFill>
                  <a:srgbClr val="0070C0"/>
                </a:solidFill>
              </a:rPr>
              <a:t>technologique réseau 5G</a:t>
            </a:r>
          </a:p>
        </p:txBody>
      </p:sp>
      <p:sp>
        <p:nvSpPr>
          <p:cNvPr id="3" name="Espace réservé du texte 2"/>
          <p:cNvSpPr>
            <a:spLocks noGrp="1"/>
          </p:cNvSpPr>
          <p:nvPr>
            <p:ph type="body" idx="1"/>
          </p:nvPr>
        </p:nvSpPr>
        <p:spPr>
          <a:xfrm>
            <a:off x="477788" y="1844824"/>
            <a:ext cx="2304256" cy="406238"/>
          </a:xfrm>
        </p:spPr>
        <p:txBody>
          <a:bodyPr>
            <a:normAutofit fontScale="92500" lnSpcReduction="10000"/>
          </a:bodyPr>
          <a:lstStyle/>
          <a:p>
            <a:r>
              <a:rPr lang="fr-FR" noProof="1"/>
              <a:t>Les outils : </a:t>
            </a:r>
          </a:p>
          <a:p>
            <a:endParaRPr lang="fr-FR" noProof="1"/>
          </a:p>
        </p:txBody>
      </p:sp>
      <p:graphicFrame>
        <p:nvGraphicFramePr>
          <p:cNvPr id="4" name="Diagramme 3"/>
          <p:cNvGraphicFramePr/>
          <p:nvPr>
            <p:extLst>
              <p:ext uri="{D42A27DB-BD31-4B8C-83A1-F6EECF244321}">
                <p14:modId xmlns:p14="http://schemas.microsoft.com/office/powerpoint/2010/main" val="848856639"/>
              </p:ext>
            </p:extLst>
          </p:nvPr>
        </p:nvGraphicFramePr>
        <p:xfrm>
          <a:off x="499864" y="2943464"/>
          <a:ext cx="9865096"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a:extLst>
              <a:ext uri="{FF2B5EF4-FFF2-40B4-BE49-F238E27FC236}">
                <a16:creationId xmlns:a16="http://schemas.microsoft.com/office/drawing/2014/main" id="{DAD22832-CD1B-4867-BF37-8780891A97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30773"/>
            <a:ext cx="909836" cy="837049"/>
          </a:xfrm>
          <a:prstGeom prst="rect">
            <a:avLst/>
          </a:prstGeom>
        </p:spPr>
      </p:pic>
    </p:spTree>
    <p:extLst>
      <p:ext uri="{BB962C8B-B14F-4D97-AF65-F5344CB8AC3E}">
        <p14:creationId xmlns:p14="http://schemas.microsoft.com/office/powerpoint/2010/main" val="24965751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6075" y="5763018"/>
            <a:ext cx="521568" cy="521568"/>
          </a:xfrm>
          <a:prstGeom prst="rect">
            <a:avLst/>
          </a:prstGeom>
        </p:spPr>
      </p:pic>
      <p:pic>
        <p:nvPicPr>
          <p:cNvPr id="4" name="Image 3"/>
          <p:cNvPicPr>
            <a:picLocks noChangeAspect="1"/>
          </p:cNvPicPr>
          <p:nvPr/>
        </p:nvPicPr>
        <p:blipFill>
          <a:blip r:embed="rId3"/>
          <a:stretch>
            <a:fillRect/>
          </a:stretch>
        </p:blipFill>
        <p:spPr>
          <a:xfrm>
            <a:off x="4739730" y="5770709"/>
            <a:ext cx="521568" cy="521568"/>
          </a:xfrm>
          <a:prstGeom prst="rect">
            <a:avLst/>
          </a:prstGeom>
        </p:spPr>
      </p:pic>
      <p:pic>
        <p:nvPicPr>
          <p:cNvPr id="9" name="Image 8"/>
          <p:cNvPicPr>
            <a:picLocks noChangeAspect="1"/>
          </p:cNvPicPr>
          <p:nvPr/>
        </p:nvPicPr>
        <p:blipFill>
          <a:blip r:embed="rId4"/>
          <a:stretch>
            <a:fillRect/>
          </a:stretch>
        </p:blipFill>
        <p:spPr>
          <a:xfrm>
            <a:off x="3169951" y="5805264"/>
            <a:ext cx="548084" cy="548084"/>
          </a:xfrm>
          <a:prstGeom prst="rect">
            <a:avLst/>
          </a:prstGeom>
        </p:spPr>
      </p:pic>
      <p:sp>
        <p:nvSpPr>
          <p:cNvPr id="17" name="Espace réservé du texte 2"/>
          <p:cNvSpPr txBox="1">
            <a:spLocks/>
          </p:cNvSpPr>
          <p:nvPr/>
        </p:nvSpPr>
        <p:spPr>
          <a:xfrm>
            <a:off x="8789746" y="2032080"/>
            <a:ext cx="1368152" cy="446112"/>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noProof="1"/>
              <a:t>FrAndroid</a:t>
            </a:r>
          </a:p>
          <a:p>
            <a:endParaRPr lang="fr-FR" noProof="1"/>
          </a:p>
          <a:p>
            <a:pPr marL="342900" indent="-342900">
              <a:buFontTx/>
              <a:buChar char="-"/>
            </a:pPr>
            <a:endParaRPr lang="fr-FR" noProof="1"/>
          </a:p>
          <a:p>
            <a:pPr marL="342900" indent="-342900">
              <a:buFontTx/>
              <a:buChar char="-"/>
            </a:pPr>
            <a:endParaRPr lang="fr-FR" noProof="1"/>
          </a:p>
        </p:txBody>
      </p:sp>
      <p:sp>
        <p:nvSpPr>
          <p:cNvPr id="18" name="Espace réservé du texte 2"/>
          <p:cNvSpPr txBox="1">
            <a:spLocks/>
          </p:cNvSpPr>
          <p:nvPr/>
        </p:nvSpPr>
        <p:spPr>
          <a:xfrm>
            <a:off x="3430116" y="2386521"/>
            <a:ext cx="1309614" cy="281826"/>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noProof="1"/>
              <a:t>Orange</a:t>
            </a:r>
          </a:p>
        </p:txBody>
      </p:sp>
      <p:sp>
        <p:nvSpPr>
          <p:cNvPr id="21" name="Espace réservé du texte 2"/>
          <p:cNvSpPr txBox="1">
            <a:spLocks/>
          </p:cNvSpPr>
          <p:nvPr/>
        </p:nvSpPr>
        <p:spPr>
          <a:xfrm>
            <a:off x="693812" y="1110834"/>
            <a:ext cx="1800200" cy="430847"/>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noProof="1"/>
              <a:t>PEARLTREES</a:t>
            </a:r>
          </a:p>
          <a:p>
            <a:endParaRPr lang="fr-FR" noProof="1"/>
          </a:p>
          <a:p>
            <a:endParaRPr lang="fr-FR" noProof="1"/>
          </a:p>
          <a:p>
            <a:pPr marL="342900" indent="-342900">
              <a:buFontTx/>
              <a:buChar char="-"/>
            </a:pPr>
            <a:endParaRPr lang="fr-FR" noProof="1"/>
          </a:p>
          <a:p>
            <a:pPr marL="342900" indent="-342900">
              <a:buFontTx/>
              <a:buChar char="-"/>
            </a:pPr>
            <a:endParaRPr lang="fr-FR" noProof="1"/>
          </a:p>
        </p:txBody>
      </p:sp>
      <p:sp>
        <p:nvSpPr>
          <p:cNvPr id="22" name="Espace réservé du texte 2"/>
          <p:cNvSpPr txBox="1">
            <a:spLocks/>
          </p:cNvSpPr>
          <p:nvPr/>
        </p:nvSpPr>
        <p:spPr>
          <a:xfrm>
            <a:off x="6253736" y="3745282"/>
            <a:ext cx="1152128" cy="4461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noProof="1"/>
              <a:t>Zdnet</a:t>
            </a:r>
          </a:p>
        </p:txBody>
      </p:sp>
      <p:pic>
        <p:nvPicPr>
          <p:cNvPr id="3" name="Image 2">
            <a:extLst>
              <a:ext uri="{FF2B5EF4-FFF2-40B4-BE49-F238E27FC236}">
                <a16:creationId xmlns:a16="http://schemas.microsoft.com/office/drawing/2014/main" id="{DA55C80D-B301-4998-AEF7-92FE2FA8F329}"/>
              </a:ext>
            </a:extLst>
          </p:cNvPr>
          <p:cNvPicPr>
            <a:picLocks noChangeAspect="1"/>
          </p:cNvPicPr>
          <p:nvPr/>
        </p:nvPicPr>
        <p:blipFill>
          <a:blip r:embed="rId5"/>
          <a:stretch>
            <a:fillRect/>
          </a:stretch>
        </p:blipFill>
        <p:spPr>
          <a:xfrm>
            <a:off x="556218" y="1347358"/>
            <a:ext cx="2603058" cy="1373684"/>
          </a:xfrm>
          <a:prstGeom prst="rect">
            <a:avLst/>
          </a:prstGeom>
        </p:spPr>
      </p:pic>
      <p:pic>
        <p:nvPicPr>
          <p:cNvPr id="19" name="Image 18">
            <a:extLst>
              <a:ext uri="{FF2B5EF4-FFF2-40B4-BE49-F238E27FC236}">
                <a16:creationId xmlns:a16="http://schemas.microsoft.com/office/drawing/2014/main" id="{DE21BA23-CBB8-4EB8-BE86-CFB4291DA2CE}"/>
              </a:ext>
            </a:extLst>
          </p:cNvPr>
          <p:cNvPicPr>
            <a:picLocks noChangeAspect="1"/>
          </p:cNvPicPr>
          <p:nvPr/>
        </p:nvPicPr>
        <p:blipFill>
          <a:blip r:embed="rId6"/>
          <a:stretch>
            <a:fillRect/>
          </a:stretch>
        </p:blipFill>
        <p:spPr>
          <a:xfrm>
            <a:off x="8577444" y="2319829"/>
            <a:ext cx="2271019" cy="1983548"/>
          </a:xfrm>
          <a:prstGeom prst="rect">
            <a:avLst/>
          </a:prstGeom>
        </p:spPr>
      </p:pic>
      <p:pic>
        <p:nvPicPr>
          <p:cNvPr id="24" name="Image 23">
            <a:extLst>
              <a:ext uri="{FF2B5EF4-FFF2-40B4-BE49-F238E27FC236}">
                <a16:creationId xmlns:a16="http://schemas.microsoft.com/office/drawing/2014/main" id="{7BFBD202-9BF8-447A-B04D-3FCCA9E002E0}"/>
              </a:ext>
            </a:extLst>
          </p:cNvPr>
          <p:cNvPicPr>
            <a:picLocks noChangeAspect="1"/>
          </p:cNvPicPr>
          <p:nvPr/>
        </p:nvPicPr>
        <p:blipFill>
          <a:blip r:embed="rId7"/>
          <a:stretch>
            <a:fillRect/>
          </a:stretch>
        </p:blipFill>
        <p:spPr>
          <a:xfrm>
            <a:off x="5781121" y="4122224"/>
            <a:ext cx="2556868" cy="1612506"/>
          </a:xfrm>
          <a:prstGeom prst="rect">
            <a:avLst/>
          </a:prstGeom>
        </p:spPr>
      </p:pic>
      <p:pic>
        <p:nvPicPr>
          <p:cNvPr id="25" name="Image 24">
            <a:extLst>
              <a:ext uri="{FF2B5EF4-FFF2-40B4-BE49-F238E27FC236}">
                <a16:creationId xmlns:a16="http://schemas.microsoft.com/office/drawing/2014/main" id="{E6520D2F-45AF-44A9-B241-86195FDD0F4C}"/>
              </a:ext>
            </a:extLst>
          </p:cNvPr>
          <p:cNvPicPr>
            <a:picLocks noChangeAspect="1"/>
          </p:cNvPicPr>
          <p:nvPr/>
        </p:nvPicPr>
        <p:blipFill>
          <a:blip r:embed="rId8"/>
          <a:stretch>
            <a:fillRect/>
          </a:stretch>
        </p:blipFill>
        <p:spPr>
          <a:xfrm>
            <a:off x="3169951" y="2721042"/>
            <a:ext cx="2592741" cy="1582335"/>
          </a:xfrm>
          <a:prstGeom prst="rect">
            <a:avLst/>
          </a:prstGeom>
        </p:spPr>
      </p:pic>
      <p:sp>
        <p:nvSpPr>
          <p:cNvPr id="15" name="Titre 1">
            <a:extLst>
              <a:ext uri="{FF2B5EF4-FFF2-40B4-BE49-F238E27FC236}">
                <a16:creationId xmlns:a16="http://schemas.microsoft.com/office/drawing/2014/main" id="{CD0D7328-1AA1-4849-B37A-3330BF61E1AF}"/>
              </a:ext>
            </a:extLst>
          </p:cNvPr>
          <p:cNvSpPr>
            <a:spLocks noGrp="1"/>
          </p:cNvSpPr>
          <p:nvPr>
            <p:ph type="title"/>
          </p:nvPr>
        </p:nvSpPr>
        <p:spPr>
          <a:xfrm>
            <a:off x="366468" y="260648"/>
            <a:ext cx="8752280" cy="830560"/>
          </a:xfrm>
        </p:spPr>
        <p:txBody>
          <a:bodyPr>
            <a:noAutofit/>
          </a:bodyPr>
          <a:lstStyle/>
          <a:p>
            <a:r>
              <a:rPr lang="fr-FR" sz="4400" b="1" noProof="1">
                <a:solidFill>
                  <a:srgbClr val="0070C0"/>
                </a:solidFill>
              </a:rPr>
              <a:t>Veille</a:t>
            </a:r>
            <a:r>
              <a:rPr lang="fr-FR" sz="4400" noProof="1"/>
              <a:t> </a:t>
            </a:r>
            <a:r>
              <a:rPr lang="fr-FR" sz="4400" b="1" noProof="1">
                <a:solidFill>
                  <a:srgbClr val="0070C0"/>
                </a:solidFill>
              </a:rPr>
              <a:t>technologique réseau 5G</a:t>
            </a:r>
          </a:p>
        </p:txBody>
      </p:sp>
      <p:pic>
        <p:nvPicPr>
          <p:cNvPr id="16" name="Image 15">
            <a:extLst>
              <a:ext uri="{FF2B5EF4-FFF2-40B4-BE49-F238E27FC236}">
                <a16:creationId xmlns:a16="http://schemas.microsoft.com/office/drawing/2014/main" id="{BDBB1B1D-0FB8-48A9-8009-21B1578E05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430773"/>
            <a:ext cx="909836" cy="837049"/>
          </a:xfrm>
          <a:prstGeom prst="rect">
            <a:avLst/>
          </a:prstGeom>
        </p:spPr>
      </p:pic>
    </p:spTree>
    <p:extLst>
      <p:ext uri="{BB962C8B-B14F-4D97-AF65-F5344CB8AC3E}">
        <p14:creationId xmlns:p14="http://schemas.microsoft.com/office/powerpoint/2010/main" val="4216500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par>
                                <p:cTn id="56" presetID="16" presetClass="entr" presetSubtype="21"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par>
                                <p:cTn id="59" presetID="16" presetClass="entr" presetSubtype="21"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3C0C8-01E3-4487-B773-9B66D35C9950}"/>
              </a:ext>
            </a:extLst>
          </p:cNvPr>
          <p:cNvSpPr>
            <a:spLocks noGrp="1"/>
          </p:cNvSpPr>
          <p:nvPr>
            <p:ph type="title"/>
          </p:nvPr>
        </p:nvSpPr>
        <p:spPr>
          <a:xfrm>
            <a:off x="477788" y="260648"/>
            <a:ext cx="3096038" cy="783157"/>
          </a:xfrm>
        </p:spPr>
        <p:txBody>
          <a:bodyPr/>
          <a:lstStyle/>
          <a:p>
            <a:r>
              <a:rPr lang="fr-FR" sz="4400" b="1" noProof="1">
                <a:solidFill>
                  <a:srgbClr val="0070C0"/>
                </a:solidFill>
              </a:rPr>
              <a:t>Réseau 5G</a:t>
            </a:r>
            <a:endParaRPr lang="fr-FR" sz="4400" dirty="0"/>
          </a:p>
        </p:txBody>
      </p:sp>
      <p:pic>
        <p:nvPicPr>
          <p:cNvPr id="4" name="Image 3">
            <a:extLst>
              <a:ext uri="{FF2B5EF4-FFF2-40B4-BE49-F238E27FC236}">
                <a16:creationId xmlns:a16="http://schemas.microsoft.com/office/drawing/2014/main" id="{C5443CBE-EF1E-4CF9-88B3-541FBD97B2D3}"/>
              </a:ext>
            </a:extLst>
          </p:cNvPr>
          <p:cNvPicPr>
            <a:picLocks noChangeAspect="1"/>
          </p:cNvPicPr>
          <p:nvPr/>
        </p:nvPicPr>
        <p:blipFill>
          <a:blip r:embed="rId3"/>
          <a:stretch>
            <a:fillRect/>
          </a:stretch>
        </p:blipFill>
        <p:spPr>
          <a:xfrm>
            <a:off x="2349996" y="1538888"/>
            <a:ext cx="6147991" cy="3780223"/>
          </a:xfrm>
          <a:prstGeom prst="rect">
            <a:avLst/>
          </a:prstGeom>
        </p:spPr>
      </p:pic>
      <p:pic>
        <p:nvPicPr>
          <p:cNvPr id="6" name="Image 5">
            <a:extLst>
              <a:ext uri="{FF2B5EF4-FFF2-40B4-BE49-F238E27FC236}">
                <a16:creationId xmlns:a16="http://schemas.microsoft.com/office/drawing/2014/main" id="{95717B46-E808-4E71-AF35-5F0ABB8EB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0773"/>
            <a:ext cx="909836" cy="837049"/>
          </a:xfrm>
          <a:prstGeom prst="rect">
            <a:avLst/>
          </a:prstGeom>
        </p:spPr>
      </p:pic>
    </p:spTree>
    <p:extLst>
      <p:ext uri="{BB962C8B-B14F-4D97-AF65-F5344CB8AC3E}">
        <p14:creationId xmlns:p14="http://schemas.microsoft.com/office/powerpoint/2010/main" val="217511516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370" y="344650"/>
            <a:ext cx="9784506" cy="681609"/>
          </a:xfrm>
        </p:spPr>
        <p:txBody>
          <a:bodyPr>
            <a:noAutofit/>
          </a:bodyPr>
          <a:lstStyle/>
          <a:p>
            <a:r>
              <a:rPr lang="fr-FR" sz="4400" b="1" noProof="1">
                <a:solidFill>
                  <a:srgbClr val="0070C0"/>
                </a:solidFill>
              </a:rPr>
              <a:t>Gestion de patrimoine informatique</a:t>
            </a:r>
          </a:p>
        </p:txBody>
      </p:sp>
      <p:sp>
        <p:nvSpPr>
          <p:cNvPr id="3" name="Espace réservé du texte 2"/>
          <p:cNvSpPr>
            <a:spLocks noGrp="1"/>
          </p:cNvSpPr>
          <p:nvPr>
            <p:ph type="body" idx="1"/>
          </p:nvPr>
        </p:nvSpPr>
        <p:spPr>
          <a:xfrm>
            <a:off x="1049661" y="1504020"/>
            <a:ext cx="3748607" cy="681608"/>
          </a:xfrm>
        </p:spPr>
        <p:txBody>
          <a:bodyPr>
            <a:normAutofit fontScale="92500" lnSpcReduction="20000"/>
          </a:bodyPr>
          <a:lstStyle/>
          <a:p>
            <a:r>
              <a:rPr lang="fr-FR" noProof="1"/>
              <a:t>Inventaire matériels, logiciels, applications:</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2414178"/>
            <a:ext cx="1828804" cy="716281"/>
          </a:xfrm>
          <a:prstGeom prst="rect">
            <a:avLst/>
          </a:prstGeom>
        </p:spPr>
      </p:pic>
      <p:sp>
        <p:nvSpPr>
          <p:cNvPr id="8" name="Espace réservé du texte 2"/>
          <p:cNvSpPr txBox="1">
            <a:spLocks/>
          </p:cNvSpPr>
          <p:nvPr/>
        </p:nvSpPr>
        <p:spPr>
          <a:xfrm>
            <a:off x="3574132" y="3870972"/>
            <a:ext cx="3000028" cy="36004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noProof="1">
                <a:solidFill>
                  <a:schemeClr val="tx1"/>
                </a:solidFill>
              </a:rPr>
              <a:t>Protection des données</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188" y="4477283"/>
            <a:ext cx="1822450" cy="1771650"/>
          </a:xfrm>
          <a:prstGeom prst="rect">
            <a:avLst/>
          </a:prstGeom>
        </p:spPr>
      </p:pic>
      <p:sp>
        <p:nvSpPr>
          <p:cNvPr id="10" name="Espace réservé du texte 2"/>
          <p:cNvSpPr txBox="1">
            <a:spLocks/>
          </p:cNvSpPr>
          <p:nvPr/>
        </p:nvSpPr>
        <p:spPr>
          <a:xfrm>
            <a:off x="5657626" y="1664804"/>
            <a:ext cx="3000028" cy="36004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fr-FR" noProof="1">
                <a:solidFill>
                  <a:schemeClr val="tx1"/>
                </a:solidFill>
              </a:rPr>
              <a:t>Protection des données</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4452" y="2185628"/>
            <a:ext cx="1781304" cy="1781304"/>
          </a:xfrm>
          <a:prstGeom prst="rect">
            <a:avLst/>
          </a:prstGeom>
        </p:spPr>
      </p:pic>
      <p:pic>
        <p:nvPicPr>
          <p:cNvPr id="12" name="Image 11"/>
          <p:cNvPicPr>
            <a:picLocks noChangeAspect="1"/>
          </p:cNvPicPr>
          <p:nvPr/>
        </p:nvPicPr>
        <p:blipFill rotWithShape="1">
          <a:blip r:embed="rId6"/>
          <a:srcRect t="22989"/>
          <a:stretch/>
        </p:blipFill>
        <p:spPr>
          <a:xfrm>
            <a:off x="8686701" y="3112724"/>
            <a:ext cx="3451635" cy="758248"/>
          </a:xfrm>
          <a:prstGeom prst="rect">
            <a:avLst/>
          </a:prstGeom>
        </p:spPr>
      </p:pic>
    </p:spTree>
    <p:extLst>
      <p:ext uri="{BB962C8B-B14F-4D97-AF65-F5344CB8AC3E}">
        <p14:creationId xmlns:p14="http://schemas.microsoft.com/office/powerpoint/2010/main" val="194104686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796" y="260648"/>
            <a:ext cx="4032448" cy="764872"/>
          </a:xfrm>
        </p:spPr>
        <p:txBody>
          <a:bodyPr>
            <a:normAutofit/>
          </a:bodyPr>
          <a:lstStyle/>
          <a:p>
            <a:r>
              <a:rPr lang="fr-FR" sz="4400" b="1" dirty="0">
                <a:solidFill>
                  <a:srgbClr val="0070C0"/>
                </a:solidFill>
                <a:effectLst>
                  <a:glow rad="228600">
                    <a:schemeClr val="accent5">
                      <a:satMod val="175000"/>
                      <a:alpha val="40000"/>
                    </a:schemeClr>
                  </a:glow>
                </a:effectLst>
              </a:rPr>
              <a:t>CONCLUSION</a:t>
            </a:r>
          </a:p>
        </p:txBody>
      </p:sp>
      <p:sp>
        <p:nvSpPr>
          <p:cNvPr id="3" name="ZoneTexte 2"/>
          <p:cNvSpPr txBox="1"/>
          <p:nvPr/>
        </p:nvSpPr>
        <p:spPr>
          <a:xfrm>
            <a:off x="8349779" y="4136665"/>
            <a:ext cx="2304256" cy="369332"/>
          </a:xfrm>
          <a:prstGeom prst="rect">
            <a:avLst/>
          </a:prstGeom>
          <a:noFill/>
        </p:spPr>
        <p:txBody>
          <a:bodyPr wrap="square" rtlCol="0">
            <a:spAutoFit/>
          </a:bodyPr>
          <a:lstStyle/>
          <a:p>
            <a:r>
              <a:rPr lang="fr-FR" dirty="0"/>
              <a:t>Remerciements</a:t>
            </a:r>
          </a:p>
        </p:txBody>
      </p:sp>
      <p:sp>
        <p:nvSpPr>
          <p:cNvPr id="5" name="ZoneTexte 4"/>
          <p:cNvSpPr txBox="1"/>
          <p:nvPr/>
        </p:nvSpPr>
        <p:spPr>
          <a:xfrm>
            <a:off x="1464458" y="5166650"/>
            <a:ext cx="4824536" cy="369332"/>
          </a:xfrm>
          <a:prstGeom prst="rect">
            <a:avLst/>
          </a:prstGeom>
          <a:noFill/>
        </p:spPr>
        <p:txBody>
          <a:bodyPr wrap="square" rtlCol="0">
            <a:spAutoFit/>
          </a:bodyPr>
          <a:lstStyle/>
          <a:p>
            <a:r>
              <a:rPr lang="fr-FR" dirty="0">
                <a:solidFill>
                  <a:schemeClr val="tx2">
                    <a:lumMod val="75000"/>
                    <a:lumOff val="25000"/>
                  </a:schemeClr>
                </a:solidFill>
              </a:rPr>
              <a:t>Master en systèmes informatiques et réseaux</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9779" y="4578005"/>
            <a:ext cx="1009650" cy="11811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8828" y="4643400"/>
            <a:ext cx="1063005" cy="1058281"/>
          </a:xfrm>
          <a:prstGeom prst="rect">
            <a:avLst/>
          </a:prstGeom>
        </p:spPr>
      </p:pic>
      <p:sp>
        <p:nvSpPr>
          <p:cNvPr id="8" name="ZoneTexte 7"/>
          <p:cNvSpPr txBox="1"/>
          <p:nvPr/>
        </p:nvSpPr>
        <p:spPr>
          <a:xfrm>
            <a:off x="1496134" y="2045436"/>
            <a:ext cx="2425153" cy="1477328"/>
          </a:xfrm>
          <a:prstGeom prst="rect">
            <a:avLst/>
          </a:prstGeom>
          <a:noFill/>
        </p:spPr>
        <p:txBody>
          <a:bodyPr wrap="square" rtlCol="0">
            <a:spAutoFit/>
          </a:bodyPr>
          <a:lstStyle/>
          <a:p>
            <a:r>
              <a:rPr lang="fr-FR" dirty="0">
                <a:solidFill>
                  <a:schemeClr val="tx2">
                    <a:lumMod val="75000"/>
                    <a:lumOff val="25000"/>
                  </a:schemeClr>
                </a:solidFill>
              </a:rPr>
              <a:t>+ Compétences </a:t>
            </a:r>
          </a:p>
          <a:p>
            <a:pPr marL="285750" indent="-285750">
              <a:buFont typeface="Wingdings" panose="05000000000000000000" pitchFamily="2" charset="2"/>
              <a:buChar char="q"/>
            </a:pPr>
            <a:r>
              <a:rPr lang="fr-FR" dirty="0">
                <a:solidFill>
                  <a:schemeClr val="tx2">
                    <a:lumMod val="75000"/>
                    <a:lumOff val="25000"/>
                  </a:schemeClr>
                </a:solidFill>
              </a:rPr>
              <a:t>Réflexion</a:t>
            </a:r>
          </a:p>
          <a:p>
            <a:pPr marL="285750" indent="-285750">
              <a:buFont typeface="Wingdings" panose="05000000000000000000" pitchFamily="2" charset="2"/>
              <a:buChar char="q"/>
            </a:pPr>
            <a:r>
              <a:rPr lang="fr-FR" dirty="0">
                <a:solidFill>
                  <a:schemeClr val="tx2">
                    <a:lumMod val="75000"/>
                    <a:lumOff val="25000"/>
                  </a:schemeClr>
                </a:solidFill>
              </a:rPr>
              <a:t>Pratiques</a:t>
            </a:r>
          </a:p>
          <a:p>
            <a:pPr marL="285750" indent="-285750">
              <a:buFont typeface="Wingdings" panose="05000000000000000000" pitchFamily="2" charset="2"/>
              <a:buChar char="q"/>
            </a:pPr>
            <a:r>
              <a:rPr lang="fr-FR" dirty="0">
                <a:solidFill>
                  <a:schemeClr val="tx2">
                    <a:lumMod val="75000"/>
                    <a:lumOff val="25000"/>
                  </a:schemeClr>
                </a:solidFill>
              </a:rPr>
              <a:t>Organisation</a:t>
            </a:r>
          </a:p>
          <a:p>
            <a:pPr marL="285750" indent="-285750">
              <a:buFont typeface="Wingdings" panose="05000000000000000000" pitchFamily="2" charset="2"/>
              <a:buChar char="q"/>
            </a:pPr>
            <a:r>
              <a:rPr lang="fr-FR" dirty="0">
                <a:solidFill>
                  <a:schemeClr val="tx2">
                    <a:lumMod val="75000"/>
                    <a:lumOff val="25000"/>
                  </a:schemeClr>
                </a:solidFill>
              </a:rPr>
              <a:t>Veille</a:t>
            </a:r>
          </a:p>
        </p:txBody>
      </p:sp>
      <p:sp>
        <p:nvSpPr>
          <p:cNvPr id="4" name="ZoneTexte 3"/>
          <p:cNvSpPr txBox="1"/>
          <p:nvPr/>
        </p:nvSpPr>
        <p:spPr>
          <a:xfrm>
            <a:off x="5230315" y="2045436"/>
            <a:ext cx="3119463" cy="1200329"/>
          </a:xfrm>
          <a:prstGeom prst="rect">
            <a:avLst/>
          </a:prstGeom>
          <a:noFill/>
        </p:spPr>
        <p:txBody>
          <a:bodyPr wrap="square" rtlCol="0">
            <a:spAutoFit/>
          </a:bodyPr>
          <a:lstStyle/>
          <a:p>
            <a:r>
              <a:rPr lang="fr-FR" dirty="0">
                <a:solidFill>
                  <a:schemeClr val="tx2">
                    <a:lumMod val="75000"/>
                    <a:lumOff val="25000"/>
                  </a:schemeClr>
                </a:solidFill>
              </a:rPr>
              <a:t>+ Expériences </a:t>
            </a:r>
          </a:p>
          <a:p>
            <a:pPr marL="285750" indent="-285750">
              <a:buFont typeface="Wingdings" panose="05000000000000000000" pitchFamily="2" charset="2"/>
              <a:buChar char="q"/>
            </a:pPr>
            <a:r>
              <a:rPr lang="fr-FR" dirty="0">
                <a:solidFill>
                  <a:schemeClr val="tx2">
                    <a:lumMod val="75000"/>
                    <a:lumOff val="25000"/>
                  </a:schemeClr>
                </a:solidFill>
              </a:rPr>
              <a:t>Relationnel</a:t>
            </a:r>
          </a:p>
          <a:p>
            <a:pPr marL="285750" indent="-285750">
              <a:buFont typeface="Wingdings" panose="05000000000000000000" pitchFamily="2" charset="2"/>
              <a:buChar char="q"/>
            </a:pPr>
            <a:r>
              <a:rPr lang="fr-FR" dirty="0">
                <a:solidFill>
                  <a:schemeClr val="tx2">
                    <a:lumMod val="75000"/>
                    <a:lumOff val="25000"/>
                  </a:schemeClr>
                </a:solidFill>
              </a:rPr>
              <a:t>Technique</a:t>
            </a:r>
          </a:p>
          <a:p>
            <a:pPr marL="285750" indent="-285750">
              <a:buFont typeface="Wingdings" panose="05000000000000000000" pitchFamily="2" charset="2"/>
              <a:buChar char="q"/>
            </a:pPr>
            <a:r>
              <a:rPr lang="fr-FR" dirty="0">
                <a:solidFill>
                  <a:schemeClr val="tx2">
                    <a:lumMod val="75000"/>
                    <a:lumOff val="25000"/>
                  </a:schemeClr>
                </a:solidFill>
              </a:rPr>
              <a:t>Transfert de compétences</a:t>
            </a:r>
          </a:p>
        </p:txBody>
      </p:sp>
      <p:sp>
        <p:nvSpPr>
          <p:cNvPr id="9" name="ZoneTexte 8"/>
          <p:cNvSpPr txBox="1"/>
          <p:nvPr/>
        </p:nvSpPr>
        <p:spPr>
          <a:xfrm>
            <a:off x="1464458" y="4565900"/>
            <a:ext cx="5134010" cy="369332"/>
          </a:xfrm>
          <a:prstGeom prst="rect">
            <a:avLst/>
          </a:prstGeom>
          <a:noFill/>
        </p:spPr>
        <p:txBody>
          <a:bodyPr wrap="square" rtlCol="0">
            <a:spAutoFit/>
          </a:bodyPr>
          <a:lstStyle/>
          <a:p>
            <a:r>
              <a:rPr lang="fr-FR" dirty="0">
                <a:solidFill>
                  <a:schemeClr val="tx2">
                    <a:lumMod val="75000"/>
                    <a:lumOff val="25000"/>
                  </a:schemeClr>
                </a:solidFill>
              </a:rPr>
              <a:t>Chef de projet, administrateur réseaux et système</a:t>
            </a:r>
          </a:p>
        </p:txBody>
      </p:sp>
      <p:sp>
        <p:nvSpPr>
          <p:cNvPr id="10" name="ZoneTexte 9"/>
          <p:cNvSpPr txBox="1"/>
          <p:nvPr/>
        </p:nvSpPr>
        <p:spPr>
          <a:xfrm>
            <a:off x="1464458" y="3875055"/>
            <a:ext cx="3361258" cy="523220"/>
          </a:xfrm>
          <a:prstGeom prst="rect">
            <a:avLst/>
          </a:prstGeom>
          <a:noFill/>
        </p:spPr>
        <p:txBody>
          <a:bodyPr wrap="square" rtlCol="0">
            <a:spAutoFit/>
          </a:bodyPr>
          <a:lstStyle/>
          <a:p>
            <a:r>
              <a:rPr lang="fr-FR" sz="2800" dirty="0">
                <a:solidFill>
                  <a:schemeClr val="tx2">
                    <a:lumMod val="75000"/>
                    <a:lumOff val="25000"/>
                  </a:schemeClr>
                </a:solidFill>
              </a:rPr>
              <a:t>Projet professionnel</a:t>
            </a:r>
          </a:p>
        </p:txBody>
      </p:sp>
    </p:spTree>
    <p:extLst>
      <p:ext uri="{BB962C8B-B14F-4D97-AF65-F5344CB8AC3E}">
        <p14:creationId xmlns:p14="http://schemas.microsoft.com/office/powerpoint/2010/main" val="95176035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1701B-74F8-4D7A-82A3-03B94E53A199}"/>
              </a:ext>
            </a:extLst>
          </p:cNvPr>
          <p:cNvSpPr>
            <a:spLocks noGrp="1"/>
          </p:cNvSpPr>
          <p:nvPr>
            <p:ph type="title"/>
          </p:nvPr>
        </p:nvSpPr>
        <p:spPr>
          <a:xfrm>
            <a:off x="1921198" y="1340768"/>
            <a:ext cx="8346428" cy="989460"/>
          </a:xfrm>
        </p:spPr>
        <p:txBody>
          <a:bodyPr/>
          <a:lstStyle/>
          <a:p>
            <a:r>
              <a:rPr lang="fr-FR" dirty="0"/>
              <a:t>Merci de m’avoir écouté</a:t>
            </a:r>
          </a:p>
        </p:txBody>
      </p:sp>
      <p:sp>
        <p:nvSpPr>
          <p:cNvPr id="3" name="Espace réservé du texte 2">
            <a:extLst>
              <a:ext uri="{FF2B5EF4-FFF2-40B4-BE49-F238E27FC236}">
                <a16:creationId xmlns:a16="http://schemas.microsoft.com/office/drawing/2014/main" id="{AF88449F-08C7-4562-8A28-4FC210D2D856}"/>
              </a:ext>
            </a:extLst>
          </p:cNvPr>
          <p:cNvSpPr>
            <a:spLocks noGrp="1"/>
          </p:cNvSpPr>
          <p:nvPr>
            <p:ph type="body" idx="1"/>
          </p:nvPr>
        </p:nvSpPr>
        <p:spPr>
          <a:xfrm>
            <a:off x="3430116" y="3573016"/>
            <a:ext cx="4614706" cy="855760"/>
          </a:xfrm>
        </p:spPr>
        <p:txBody>
          <a:bodyPr/>
          <a:lstStyle/>
          <a:p>
            <a:r>
              <a:rPr lang="fr-FR" sz="4400" b="1" dirty="0"/>
              <a:t>Des questions?</a:t>
            </a:r>
          </a:p>
        </p:txBody>
      </p:sp>
    </p:spTree>
    <p:extLst>
      <p:ext uri="{BB962C8B-B14F-4D97-AF65-F5344CB8AC3E}">
        <p14:creationId xmlns:p14="http://schemas.microsoft.com/office/powerpoint/2010/main" val="67033000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88" y="206124"/>
            <a:ext cx="5806651" cy="879760"/>
          </a:xfrm>
        </p:spPr>
        <p:txBody>
          <a:bodyPr>
            <a:noAutofit/>
          </a:bodyPr>
          <a:lstStyle/>
          <a:p>
            <a:r>
              <a:rPr lang="fr-FR" b="1" dirty="0">
                <a:solidFill>
                  <a:srgbClr val="0070C0"/>
                </a:solidFill>
              </a:rPr>
              <a:t>Centre de formation</a:t>
            </a:r>
          </a:p>
        </p:txBody>
      </p:sp>
      <p:pic>
        <p:nvPicPr>
          <p:cNvPr id="4" name="Espace réservé du contenu 3"/>
          <p:cNvPicPr>
            <a:picLocks noGrp="1" noChangeAspect="1"/>
          </p:cNvPicPr>
          <p:nvPr>
            <p:ph idx="1"/>
          </p:nvPr>
        </p:nvPicPr>
        <p:blipFill>
          <a:blip r:embed="rId2"/>
          <a:stretch>
            <a:fillRect/>
          </a:stretch>
        </p:blipFill>
        <p:spPr>
          <a:xfrm>
            <a:off x="8398668" y="1249447"/>
            <a:ext cx="1568512" cy="1568512"/>
          </a:xfrm>
          <a:prstGeom prst="rect">
            <a:avLst/>
          </a:prstGeom>
        </p:spPr>
      </p:pic>
      <p:pic>
        <p:nvPicPr>
          <p:cNvPr id="5" name="Image 4"/>
          <p:cNvPicPr>
            <a:picLocks noChangeAspect="1"/>
          </p:cNvPicPr>
          <p:nvPr/>
        </p:nvPicPr>
        <p:blipFill>
          <a:blip r:embed="rId3"/>
          <a:stretch>
            <a:fillRect/>
          </a:stretch>
        </p:blipFill>
        <p:spPr>
          <a:xfrm>
            <a:off x="511619" y="1024136"/>
            <a:ext cx="1748739" cy="1853187"/>
          </a:xfrm>
          <a:prstGeom prst="rect">
            <a:avLst/>
          </a:prstGeom>
        </p:spPr>
      </p:pic>
      <p:sp>
        <p:nvSpPr>
          <p:cNvPr id="6" name="Titre 1"/>
          <p:cNvSpPr txBox="1">
            <a:spLocks/>
          </p:cNvSpPr>
          <p:nvPr/>
        </p:nvSpPr>
        <p:spPr>
          <a:xfrm>
            <a:off x="7551488" y="476672"/>
            <a:ext cx="4574680" cy="547464"/>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fr-FR" sz="4400" dirty="0">
                <a:solidFill>
                  <a:srgbClr val="0070C0"/>
                </a:solidFill>
              </a:rPr>
              <a:t>Mon entreprise</a:t>
            </a:r>
          </a:p>
        </p:txBody>
      </p:sp>
      <p:sp>
        <p:nvSpPr>
          <p:cNvPr id="7" name="ZoneTexte 6"/>
          <p:cNvSpPr txBox="1"/>
          <p:nvPr/>
        </p:nvSpPr>
        <p:spPr>
          <a:xfrm>
            <a:off x="7678588" y="3044043"/>
            <a:ext cx="4104456" cy="1477328"/>
          </a:xfrm>
          <a:prstGeom prst="rect">
            <a:avLst/>
          </a:prstGeom>
          <a:noFill/>
        </p:spPr>
        <p:txBody>
          <a:bodyPr wrap="square" rtlCol="0">
            <a:spAutoFit/>
          </a:bodyPr>
          <a:lstStyle/>
          <a:p>
            <a:r>
              <a:rPr lang="fr-FR" u="sng" dirty="0"/>
              <a:t>Date de création :</a:t>
            </a:r>
            <a:r>
              <a:rPr lang="fr-FR" dirty="0"/>
              <a:t> 1978</a:t>
            </a:r>
            <a:endParaRPr lang="fr-FR" u="sng" dirty="0"/>
          </a:p>
          <a:p>
            <a:r>
              <a:rPr lang="fr-FR" u="sng" dirty="0"/>
              <a:t>Siège social </a:t>
            </a:r>
            <a:r>
              <a:rPr lang="fr-FR" dirty="0"/>
              <a:t>: </a:t>
            </a:r>
            <a:r>
              <a:rPr lang="fr-FR" dirty="0">
                <a:solidFill>
                  <a:schemeClr val="tx1">
                    <a:lumMod val="95000"/>
                    <a:lumOff val="5000"/>
                  </a:schemeClr>
                </a:solidFill>
              </a:rPr>
              <a:t>Confluence</a:t>
            </a:r>
          </a:p>
          <a:p>
            <a:r>
              <a:rPr lang="fr-FR" u="sng" dirty="0"/>
              <a:t>Personnel </a:t>
            </a:r>
            <a:r>
              <a:rPr lang="fr-FR" dirty="0"/>
              <a:t>: + 5000 Collaborateurs dont 35% à l’international</a:t>
            </a:r>
          </a:p>
          <a:p>
            <a:r>
              <a:rPr lang="fr-FR" u="sng" dirty="0"/>
              <a:t>CA</a:t>
            </a:r>
            <a:r>
              <a:rPr lang="fr-FR" dirty="0"/>
              <a:t> : 1,031 milliard d’euros en 2018</a:t>
            </a:r>
          </a:p>
        </p:txBody>
      </p:sp>
      <p:sp>
        <p:nvSpPr>
          <p:cNvPr id="8" name="ZoneTexte 7"/>
          <p:cNvSpPr txBox="1"/>
          <p:nvPr/>
        </p:nvSpPr>
        <p:spPr>
          <a:xfrm>
            <a:off x="513696" y="2925860"/>
            <a:ext cx="3030016" cy="1200329"/>
          </a:xfrm>
          <a:prstGeom prst="rect">
            <a:avLst/>
          </a:prstGeom>
          <a:noFill/>
        </p:spPr>
        <p:txBody>
          <a:bodyPr wrap="square" rtlCol="0">
            <a:spAutoFit/>
          </a:bodyPr>
          <a:lstStyle/>
          <a:p>
            <a:r>
              <a:rPr lang="fr-FR" u="sng" dirty="0"/>
              <a:t>Date de création :</a:t>
            </a:r>
            <a:r>
              <a:rPr lang="fr-FR" dirty="0"/>
              <a:t> 1995 </a:t>
            </a:r>
          </a:p>
          <a:p>
            <a:r>
              <a:rPr lang="fr-FR" u="sng" dirty="0"/>
              <a:t>Localisation</a:t>
            </a:r>
            <a:r>
              <a:rPr lang="fr-FR" dirty="0"/>
              <a:t>: </a:t>
            </a:r>
            <a:r>
              <a:rPr lang="fr-FR" dirty="0">
                <a:solidFill>
                  <a:schemeClr val="tx1">
                    <a:lumMod val="95000"/>
                    <a:lumOff val="5000"/>
                  </a:schemeClr>
                </a:solidFill>
              </a:rPr>
              <a:t>Villeurbanne</a:t>
            </a:r>
          </a:p>
          <a:p>
            <a:r>
              <a:rPr lang="fr-FR" dirty="0"/>
              <a:t>230 Elèves</a:t>
            </a:r>
          </a:p>
          <a:p>
            <a:r>
              <a:rPr lang="fr-FR" dirty="0"/>
              <a:t>11 formations</a:t>
            </a:r>
          </a:p>
        </p:txBody>
      </p:sp>
    </p:spTree>
    <p:extLst>
      <p:ext uri="{BB962C8B-B14F-4D97-AF65-F5344CB8AC3E}">
        <p14:creationId xmlns:p14="http://schemas.microsoft.com/office/powerpoint/2010/main" val="1287392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998D7-F9E4-48ED-B9BE-81780292F52A}"/>
              </a:ext>
            </a:extLst>
          </p:cNvPr>
          <p:cNvSpPr>
            <a:spLocks noGrp="1"/>
          </p:cNvSpPr>
          <p:nvPr>
            <p:ph type="title"/>
          </p:nvPr>
        </p:nvSpPr>
        <p:spPr>
          <a:xfrm>
            <a:off x="333772" y="193169"/>
            <a:ext cx="6552727" cy="715551"/>
          </a:xfrm>
        </p:spPr>
        <p:txBody>
          <a:bodyPr>
            <a:noAutofit/>
          </a:bodyPr>
          <a:lstStyle/>
          <a:p>
            <a:r>
              <a:rPr lang="fr-FR" b="1" dirty="0">
                <a:solidFill>
                  <a:srgbClr val="0070C0"/>
                </a:solidFill>
              </a:rPr>
              <a:t>Installation Windows 10</a:t>
            </a:r>
          </a:p>
        </p:txBody>
      </p:sp>
      <p:pic>
        <p:nvPicPr>
          <p:cNvPr id="9" name="Espace réservé du contenu 8">
            <a:extLst>
              <a:ext uri="{FF2B5EF4-FFF2-40B4-BE49-F238E27FC236}">
                <a16:creationId xmlns:a16="http://schemas.microsoft.com/office/drawing/2014/main" id="{81CDCBBA-9716-40AC-A1AB-A168BFFBAF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1556792"/>
            <a:ext cx="6264695" cy="4692474"/>
          </a:xfrm>
        </p:spPr>
      </p:pic>
      <p:pic>
        <p:nvPicPr>
          <p:cNvPr id="5" name="Image 4">
            <a:extLst>
              <a:ext uri="{FF2B5EF4-FFF2-40B4-BE49-F238E27FC236}">
                <a16:creationId xmlns:a16="http://schemas.microsoft.com/office/drawing/2014/main" id="{33B02B94-865D-4D1D-8D08-3F6225DEBF22}"/>
              </a:ext>
            </a:extLst>
          </p:cNvPr>
          <p:cNvPicPr>
            <a:picLocks noChangeAspect="1"/>
          </p:cNvPicPr>
          <p:nvPr/>
        </p:nvPicPr>
        <p:blipFill rotWithShape="1">
          <a:blip r:embed="rId3"/>
          <a:srcRect l="-243" t="8806"/>
          <a:stretch/>
        </p:blipFill>
        <p:spPr>
          <a:xfrm>
            <a:off x="7246541" y="1340768"/>
            <a:ext cx="4824536" cy="1491615"/>
          </a:xfrm>
          <a:prstGeom prst="rect">
            <a:avLst/>
          </a:prstGeom>
        </p:spPr>
      </p:pic>
      <p:pic>
        <p:nvPicPr>
          <p:cNvPr id="6" name="Image 5">
            <a:extLst>
              <a:ext uri="{FF2B5EF4-FFF2-40B4-BE49-F238E27FC236}">
                <a16:creationId xmlns:a16="http://schemas.microsoft.com/office/drawing/2014/main" id="{334C4592-9B80-463A-A7E2-580DAED3E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0307"/>
            <a:ext cx="718745" cy="715551"/>
          </a:xfrm>
          <a:prstGeom prst="rect">
            <a:avLst/>
          </a:prstGeom>
        </p:spPr>
      </p:pic>
    </p:spTree>
    <p:extLst>
      <p:ext uri="{BB962C8B-B14F-4D97-AF65-F5344CB8AC3E}">
        <p14:creationId xmlns:p14="http://schemas.microsoft.com/office/powerpoint/2010/main" val="3120604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780" y="423009"/>
            <a:ext cx="5688632" cy="562744"/>
          </a:xfrm>
        </p:spPr>
        <p:txBody>
          <a:bodyPr>
            <a:noAutofit/>
          </a:bodyPr>
          <a:lstStyle/>
          <a:p>
            <a:r>
              <a:rPr lang="fr-FR" b="1" dirty="0">
                <a:solidFill>
                  <a:srgbClr val="0070C0"/>
                </a:solidFill>
              </a:rPr>
              <a:t>Gestion d’incidents</a:t>
            </a:r>
          </a:p>
        </p:txBody>
      </p:sp>
      <p:pic>
        <p:nvPicPr>
          <p:cNvPr id="5" name="Image 4"/>
          <p:cNvPicPr>
            <a:picLocks noChangeAspect="1"/>
          </p:cNvPicPr>
          <p:nvPr/>
        </p:nvPicPr>
        <p:blipFill>
          <a:blip r:embed="rId2"/>
          <a:stretch>
            <a:fillRect/>
          </a:stretch>
        </p:blipFill>
        <p:spPr>
          <a:xfrm>
            <a:off x="772058" y="1196751"/>
            <a:ext cx="8214012" cy="4619440"/>
          </a:xfrm>
          <a:prstGeom prst="rect">
            <a:avLst/>
          </a:prstGeom>
        </p:spPr>
      </p:pic>
      <p:pic>
        <p:nvPicPr>
          <p:cNvPr id="4" name="Image 3"/>
          <p:cNvPicPr>
            <a:picLocks noChangeAspect="1"/>
          </p:cNvPicPr>
          <p:nvPr/>
        </p:nvPicPr>
        <p:blipFill rotWithShape="1">
          <a:blip r:embed="rId3"/>
          <a:srcRect t="14698"/>
          <a:stretch/>
        </p:blipFill>
        <p:spPr>
          <a:xfrm>
            <a:off x="8986069" y="1466850"/>
            <a:ext cx="3195836" cy="1149649"/>
          </a:xfrm>
          <a:prstGeom prst="rect">
            <a:avLst/>
          </a:prstGeom>
        </p:spPr>
      </p:pic>
      <p:pic>
        <p:nvPicPr>
          <p:cNvPr id="6" name="Image 5">
            <a:extLst>
              <a:ext uri="{FF2B5EF4-FFF2-40B4-BE49-F238E27FC236}">
                <a16:creationId xmlns:a16="http://schemas.microsoft.com/office/drawing/2014/main" id="{82032F8C-24AC-4D34-8C41-4DAC9868A7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7232"/>
            <a:ext cx="772057" cy="768626"/>
          </a:xfrm>
          <a:prstGeom prst="rect">
            <a:avLst/>
          </a:prstGeom>
        </p:spPr>
      </p:pic>
    </p:spTree>
    <p:extLst>
      <p:ext uri="{BB962C8B-B14F-4D97-AF65-F5344CB8AC3E}">
        <p14:creationId xmlns:p14="http://schemas.microsoft.com/office/powerpoint/2010/main" val="34072024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capture d’écran&#10;&#10;Description générée automatiquement">
            <a:extLst>
              <a:ext uri="{FF2B5EF4-FFF2-40B4-BE49-F238E27FC236}">
                <a16:creationId xmlns:a16="http://schemas.microsoft.com/office/drawing/2014/main" id="{06381346-E831-43D5-9660-EBD1BADA7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812" y="1196752"/>
            <a:ext cx="8208912" cy="5129378"/>
          </a:xfrm>
          <a:prstGeom prst="rect">
            <a:avLst/>
          </a:prstGeom>
        </p:spPr>
      </p:pic>
      <p:sp>
        <p:nvSpPr>
          <p:cNvPr id="5" name="Titre 1">
            <a:extLst>
              <a:ext uri="{FF2B5EF4-FFF2-40B4-BE49-F238E27FC236}">
                <a16:creationId xmlns:a16="http://schemas.microsoft.com/office/drawing/2014/main" id="{F79B038D-C385-480B-AB6A-F473AC2975E9}"/>
              </a:ext>
            </a:extLst>
          </p:cNvPr>
          <p:cNvSpPr>
            <a:spLocks noGrp="1"/>
          </p:cNvSpPr>
          <p:nvPr>
            <p:ph type="title"/>
          </p:nvPr>
        </p:nvSpPr>
        <p:spPr>
          <a:xfrm>
            <a:off x="477788" y="404664"/>
            <a:ext cx="5544616" cy="562744"/>
          </a:xfrm>
        </p:spPr>
        <p:txBody>
          <a:bodyPr>
            <a:noAutofit/>
          </a:bodyPr>
          <a:lstStyle/>
          <a:p>
            <a:r>
              <a:rPr lang="fr-FR" b="1" dirty="0">
                <a:solidFill>
                  <a:srgbClr val="0070C0"/>
                </a:solidFill>
              </a:rPr>
              <a:t>Gestion d’incidents</a:t>
            </a:r>
          </a:p>
        </p:txBody>
      </p:sp>
      <p:pic>
        <p:nvPicPr>
          <p:cNvPr id="6" name="Image 5">
            <a:extLst>
              <a:ext uri="{FF2B5EF4-FFF2-40B4-BE49-F238E27FC236}">
                <a16:creationId xmlns:a16="http://schemas.microsoft.com/office/drawing/2014/main" id="{6ED42B5D-AC19-468D-B1C3-9DA1CE745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5129"/>
            <a:ext cx="693812" cy="690729"/>
          </a:xfrm>
          <a:prstGeom prst="rect">
            <a:avLst/>
          </a:prstGeom>
        </p:spPr>
      </p:pic>
    </p:spTree>
    <p:extLst>
      <p:ext uri="{BB962C8B-B14F-4D97-AF65-F5344CB8AC3E}">
        <p14:creationId xmlns:p14="http://schemas.microsoft.com/office/powerpoint/2010/main" val="36609694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AC80C-7814-4183-802E-A00A076AC03F}"/>
              </a:ext>
            </a:extLst>
          </p:cNvPr>
          <p:cNvSpPr>
            <a:spLocks noGrp="1"/>
          </p:cNvSpPr>
          <p:nvPr>
            <p:ph type="title"/>
          </p:nvPr>
        </p:nvSpPr>
        <p:spPr>
          <a:xfrm>
            <a:off x="596503" y="127792"/>
            <a:ext cx="8928992" cy="1066800"/>
          </a:xfrm>
        </p:spPr>
        <p:txBody>
          <a:bodyPr>
            <a:noAutofit/>
          </a:bodyPr>
          <a:lstStyle/>
          <a:p>
            <a:pPr algn="ctr"/>
            <a:r>
              <a:rPr lang="fr-FR" b="1" dirty="0">
                <a:solidFill>
                  <a:srgbClr val="0070C0"/>
                </a:solidFill>
              </a:rPr>
              <a:t>Administration</a:t>
            </a:r>
            <a:r>
              <a:rPr lang="fr-FR" dirty="0"/>
              <a:t> </a:t>
            </a:r>
            <a:r>
              <a:rPr lang="fr-FR" b="1" dirty="0">
                <a:solidFill>
                  <a:srgbClr val="0070C0"/>
                </a:solidFill>
              </a:rPr>
              <a:t>serveur</a:t>
            </a:r>
            <a:r>
              <a:rPr lang="fr-FR" dirty="0"/>
              <a:t> </a:t>
            </a:r>
            <a:r>
              <a:rPr lang="fr-FR" b="1" dirty="0">
                <a:solidFill>
                  <a:srgbClr val="0070C0"/>
                </a:solidFill>
              </a:rPr>
              <a:t>Windows</a:t>
            </a:r>
          </a:p>
        </p:txBody>
      </p:sp>
      <p:pic>
        <p:nvPicPr>
          <p:cNvPr id="4" name="Image 3">
            <a:extLst>
              <a:ext uri="{FF2B5EF4-FFF2-40B4-BE49-F238E27FC236}">
                <a16:creationId xmlns:a16="http://schemas.microsoft.com/office/drawing/2014/main" id="{5B5A06DC-DCD1-43EB-92CB-EC33B27369C6}"/>
              </a:ext>
            </a:extLst>
          </p:cNvPr>
          <p:cNvPicPr>
            <a:picLocks noChangeAspect="1"/>
          </p:cNvPicPr>
          <p:nvPr/>
        </p:nvPicPr>
        <p:blipFill rotWithShape="1">
          <a:blip r:embed="rId2"/>
          <a:srcRect t="13139"/>
          <a:stretch/>
        </p:blipFill>
        <p:spPr>
          <a:xfrm>
            <a:off x="6958508" y="1340768"/>
            <a:ext cx="5133975" cy="1150019"/>
          </a:xfrm>
          <a:prstGeom prst="rect">
            <a:avLst/>
          </a:prstGeom>
        </p:spPr>
      </p:pic>
      <p:pic>
        <p:nvPicPr>
          <p:cNvPr id="6" name="Image 5" descr="Une image contenant capture d’écran&#10;&#10;Description générée automatiquement">
            <a:extLst>
              <a:ext uri="{FF2B5EF4-FFF2-40B4-BE49-F238E27FC236}">
                <a16:creationId xmlns:a16="http://schemas.microsoft.com/office/drawing/2014/main" id="{4A19CA38-466A-4894-ADB5-C1392787F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20" y="2564904"/>
            <a:ext cx="6456718" cy="3631904"/>
          </a:xfrm>
          <a:prstGeom prst="rect">
            <a:avLst/>
          </a:prstGeom>
        </p:spPr>
      </p:pic>
      <p:pic>
        <p:nvPicPr>
          <p:cNvPr id="5" name="Image 4">
            <a:extLst>
              <a:ext uri="{FF2B5EF4-FFF2-40B4-BE49-F238E27FC236}">
                <a16:creationId xmlns:a16="http://schemas.microsoft.com/office/drawing/2014/main" id="{4390F142-92B0-4EDE-80A8-E704A74350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23441"/>
            <a:ext cx="765820" cy="762417"/>
          </a:xfrm>
          <a:prstGeom prst="rect">
            <a:avLst/>
          </a:prstGeom>
        </p:spPr>
      </p:pic>
    </p:spTree>
    <p:extLst>
      <p:ext uri="{BB962C8B-B14F-4D97-AF65-F5344CB8AC3E}">
        <p14:creationId xmlns:p14="http://schemas.microsoft.com/office/powerpoint/2010/main" val="61789408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2AE00E-765A-4EB7-B56D-EE28984351A3}"/>
              </a:ext>
            </a:extLst>
          </p:cNvPr>
          <p:cNvSpPr>
            <a:spLocks noGrp="1"/>
          </p:cNvSpPr>
          <p:nvPr>
            <p:ph type="title"/>
          </p:nvPr>
        </p:nvSpPr>
        <p:spPr>
          <a:xfrm>
            <a:off x="405780" y="129952"/>
            <a:ext cx="9133655" cy="1066800"/>
          </a:xfrm>
        </p:spPr>
        <p:txBody>
          <a:bodyPr>
            <a:normAutofit/>
          </a:bodyPr>
          <a:lstStyle/>
          <a:p>
            <a:pPr algn="ctr"/>
            <a:r>
              <a:rPr lang="fr-FR" b="1" dirty="0">
                <a:solidFill>
                  <a:srgbClr val="0070C0"/>
                </a:solidFill>
              </a:rPr>
              <a:t>Administration</a:t>
            </a:r>
            <a:r>
              <a:rPr lang="fr-FR" dirty="0"/>
              <a:t> </a:t>
            </a:r>
            <a:r>
              <a:rPr lang="fr-FR" b="1" dirty="0">
                <a:solidFill>
                  <a:srgbClr val="0070C0"/>
                </a:solidFill>
              </a:rPr>
              <a:t>serveur</a:t>
            </a:r>
            <a:r>
              <a:rPr lang="fr-FR" dirty="0"/>
              <a:t> </a:t>
            </a:r>
            <a:r>
              <a:rPr lang="fr-FR" b="1" dirty="0">
                <a:solidFill>
                  <a:srgbClr val="0070C0"/>
                </a:solidFill>
              </a:rPr>
              <a:t>Windows</a:t>
            </a:r>
          </a:p>
        </p:txBody>
      </p:sp>
      <p:pic>
        <p:nvPicPr>
          <p:cNvPr id="4" name="Image 3">
            <a:extLst>
              <a:ext uri="{FF2B5EF4-FFF2-40B4-BE49-F238E27FC236}">
                <a16:creationId xmlns:a16="http://schemas.microsoft.com/office/drawing/2014/main" id="{BDA10D36-389C-4A02-A3E1-DAF6A2BAA5AC}"/>
              </a:ext>
            </a:extLst>
          </p:cNvPr>
          <p:cNvPicPr>
            <a:picLocks noChangeAspect="1"/>
          </p:cNvPicPr>
          <p:nvPr/>
        </p:nvPicPr>
        <p:blipFill rotWithShape="1">
          <a:blip r:embed="rId2"/>
          <a:srcRect t="15641"/>
          <a:stretch/>
        </p:blipFill>
        <p:spPr>
          <a:xfrm>
            <a:off x="6799021" y="1196753"/>
            <a:ext cx="5389803" cy="1066800"/>
          </a:xfrm>
          <a:prstGeom prst="rect">
            <a:avLst/>
          </a:prstGeom>
        </p:spPr>
      </p:pic>
      <p:pic>
        <p:nvPicPr>
          <p:cNvPr id="6" name="Image 5" descr="Une image contenant capture d’écran&#10;&#10;Description générée automatiquement">
            <a:extLst>
              <a:ext uri="{FF2B5EF4-FFF2-40B4-BE49-F238E27FC236}">
                <a16:creationId xmlns:a16="http://schemas.microsoft.com/office/drawing/2014/main" id="{D7D15C32-E39E-48B8-9E54-6869D5F75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35" y="2420888"/>
            <a:ext cx="6403305" cy="3600400"/>
          </a:xfrm>
          <a:prstGeom prst="rect">
            <a:avLst/>
          </a:prstGeom>
        </p:spPr>
      </p:pic>
      <p:pic>
        <p:nvPicPr>
          <p:cNvPr id="5" name="Image 4">
            <a:extLst>
              <a:ext uri="{FF2B5EF4-FFF2-40B4-BE49-F238E27FC236}">
                <a16:creationId xmlns:a16="http://schemas.microsoft.com/office/drawing/2014/main" id="{B1E1603E-9153-41A4-BCFE-06B8977AA0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9240"/>
            <a:ext cx="699727" cy="696618"/>
          </a:xfrm>
          <a:prstGeom prst="rect">
            <a:avLst/>
          </a:prstGeom>
        </p:spPr>
      </p:pic>
    </p:spTree>
    <p:extLst>
      <p:ext uri="{BB962C8B-B14F-4D97-AF65-F5344CB8AC3E}">
        <p14:creationId xmlns:p14="http://schemas.microsoft.com/office/powerpoint/2010/main" val="24765678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818" y="332656"/>
            <a:ext cx="9981082" cy="663352"/>
          </a:xfrm>
        </p:spPr>
        <p:txBody>
          <a:bodyPr>
            <a:noAutofit/>
          </a:bodyPr>
          <a:lstStyle/>
          <a:p>
            <a:r>
              <a:rPr lang="fr-FR" b="1" dirty="0">
                <a:solidFill>
                  <a:srgbClr val="0070C0"/>
                </a:solidFill>
              </a:rPr>
              <a:t>Administration</a:t>
            </a:r>
            <a:r>
              <a:rPr lang="fr-FR" dirty="0"/>
              <a:t> </a:t>
            </a:r>
            <a:r>
              <a:rPr lang="fr-FR" b="1" dirty="0">
                <a:solidFill>
                  <a:srgbClr val="0070C0"/>
                </a:solidFill>
              </a:rPr>
              <a:t>Office365 (Exchange)</a:t>
            </a:r>
          </a:p>
        </p:txBody>
      </p:sp>
      <p:pic>
        <p:nvPicPr>
          <p:cNvPr id="8" name="Image 7"/>
          <p:cNvPicPr>
            <a:picLocks noChangeAspect="1"/>
          </p:cNvPicPr>
          <p:nvPr/>
        </p:nvPicPr>
        <p:blipFill rotWithShape="1">
          <a:blip r:embed="rId2"/>
          <a:srcRect t="15428"/>
          <a:stretch/>
        </p:blipFill>
        <p:spPr>
          <a:xfrm>
            <a:off x="7966620" y="1196752"/>
            <a:ext cx="4159911" cy="1728192"/>
          </a:xfrm>
          <a:prstGeom prst="rect">
            <a:avLst/>
          </a:prstGeom>
        </p:spPr>
      </p:pic>
      <p:pic>
        <p:nvPicPr>
          <p:cNvPr id="6" name="Image 5">
            <a:extLst>
              <a:ext uri="{FF2B5EF4-FFF2-40B4-BE49-F238E27FC236}">
                <a16:creationId xmlns:a16="http://schemas.microsoft.com/office/drawing/2014/main" id="{E2CAC8E5-4388-4001-9777-B1CF7E206520}"/>
              </a:ext>
            </a:extLst>
          </p:cNvPr>
          <p:cNvPicPr>
            <a:picLocks noChangeAspect="1"/>
          </p:cNvPicPr>
          <p:nvPr/>
        </p:nvPicPr>
        <p:blipFill>
          <a:blip r:embed="rId3"/>
          <a:stretch>
            <a:fillRect/>
          </a:stretch>
        </p:blipFill>
        <p:spPr>
          <a:xfrm>
            <a:off x="765820" y="996008"/>
            <a:ext cx="7200800" cy="5287118"/>
          </a:xfrm>
          <a:prstGeom prst="rect">
            <a:avLst/>
          </a:prstGeom>
        </p:spPr>
      </p:pic>
      <p:pic>
        <p:nvPicPr>
          <p:cNvPr id="5" name="Image 4">
            <a:extLst>
              <a:ext uri="{FF2B5EF4-FFF2-40B4-BE49-F238E27FC236}">
                <a16:creationId xmlns:a16="http://schemas.microsoft.com/office/drawing/2014/main" id="{8323EADC-7429-433E-AA68-DD87D4621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80065"/>
            <a:ext cx="909836" cy="905793"/>
          </a:xfrm>
          <a:prstGeom prst="rect">
            <a:avLst/>
          </a:prstGeom>
        </p:spPr>
      </p:pic>
    </p:spTree>
    <p:extLst>
      <p:ext uri="{BB962C8B-B14F-4D97-AF65-F5344CB8AC3E}">
        <p14:creationId xmlns:p14="http://schemas.microsoft.com/office/powerpoint/2010/main" val="3117534111"/>
      </p:ext>
    </p:extLst>
  </p:cSld>
  <p:clrMapOvr>
    <a:masterClrMapping/>
  </p:clrMapOvr>
  <p:transition spd="slow">
    <p:push dir="u"/>
  </p:transition>
</p:sld>
</file>

<file path=ppt/theme/theme1.xml><?xml version="1.0" encoding="utf-8"?>
<a:theme xmlns:a="http://schemas.openxmlformats.org/drawingml/2006/main" name="77997">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182A0E-7F17-4A86-A7C5-8846F54E4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77997</Template>
  <TotalTime>0</TotalTime>
  <Words>543</Words>
  <Application>Microsoft Office PowerPoint</Application>
  <PresentationFormat>Personnalisé</PresentationFormat>
  <Paragraphs>133</Paragraphs>
  <Slides>29</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Franklin Gothic Medium</vt:lpstr>
      <vt:lpstr>Times New Roman</vt:lpstr>
      <vt:lpstr>Wingdings</vt:lpstr>
      <vt:lpstr>77997</vt:lpstr>
      <vt:lpstr>EPREUVE E6</vt:lpstr>
      <vt:lpstr>SOMMAIRE</vt:lpstr>
      <vt:lpstr>Centre de formation</vt:lpstr>
      <vt:lpstr>Installation Windows 10</vt:lpstr>
      <vt:lpstr>Gestion d’incidents</vt:lpstr>
      <vt:lpstr>Gestion d’incidents</vt:lpstr>
      <vt:lpstr>Administration serveur Windows</vt:lpstr>
      <vt:lpstr>Administration serveur Windows</vt:lpstr>
      <vt:lpstr>Administration Office365 (Exchange)</vt:lpstr>
      <vt:lpstr>Rédaction et mise à jour de procédures</vt:lpstr>
      <vt:lpstr>GSB: Contexte</vt:lpstr>
      <vt:lpstr>Matériels nécessaires</vt:lpstr>
      <vt:lpstr>Solution de déploiement d’image</vt:lpstr>
      <vt:lpstr>Solution de déploiement d’image </vt:lpstr>
      <vt:lpstr>Solution de déploiement d’image</vt:lpstr>
      <vt:lpstr>Solution de déploiement d’image</vt:lpstr>
      <vt:lpstr>Portail captif</vt:lpstr>
      <vt:lpstr>Alcasar</vt:lpstr>
      <vt:lpstr>Le portail captif dans l’infrastructure</vt:lpstr>
      <vt:lpstr>Phase 1</vt:lpstr>
      <vt:lpstr>Les comptes utilisateur</vt:lpstr>
      <vt:lpstr>Phase 2</vt:lpstr>
      <vt:lpstr>La Veille Technologique</vt:lpstr>
      <vt:lpstr>Veille technologique réseau 5G</vt:lpstr>
      <vt:lpstr>Veille technologique réseau 5G</vt:lpstr>
      <vt:lpstr>Réseau 5G</vt:lpstr>
      <vt:lpstr>Gestion de patrimoine informatique</vt:lpstr>
      <vt:lpstr>CONCLUSION</vt:lpstr>
      <vt:lpstr>Merci de m’avoir écouté</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2015-11-24T12:46:12Z</dcterms:created>
  <dcterms:modified xsi:type="dcterms:W3CDTF">2019-05-23T10:03:44Z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