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57" r:id="rId6"/>
    <p:sldId id="260" r:id="rId7"/>
    <p:sldId id="261" r:id="rId8"/>
    <p:sldId id="270" r:id="rId9"/>
    <p:sldId id="263" r:id="rId10"/>
    <p:sldId id="268" r:id="rId11"/>
    <p:sldId id="264" r:id="rId12"/>
    <p:sldId id="265" r:id="rId13"/>
    <p:sldId id="266" r:id="rId14"/>
    <p:sldId id="258" r:id="rId15"/>
    <p:sldId id="259" r:id="rId16"/>
    <p:sldId id="272" r:id="rId17"/>
    <p:sldId id="273" r:id="rId18"/>
    <p:sldId id="275" r:id="rId19"/>
    <p:sldId id="274" r:id="rId20"/>
    <p:sldId id="276" r:id="rId21"/>
    <p:sldId id="269"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VAN HOUTE" userId="10030000A4C81FB9@LIVE.COM" providerId="AD" clId="Web-{15512C12-63E1-4F7D-8EAB-0FFBC9E72FE4}"/>
    <pc:docChg chg="modSld">
      <pc:chgData name="Victor VAN HOUTE" userId="10030000A4C81FB9@LIVE.COM" providerId="AD" clId="Web-{15512C12-63E1-4F7D-8EAB-0FFBC9E72FE4}" dt="2017-11-30T10:40:11.672" v="2"/>
      <pc:docMkLst>
        <pc:docMk/>
      </pc:docMkLst>
      <pc:sldChg chg="modSp">
        <pc:chgData name="Victor VAN HOUTE" userId="10030000A4C81FB9@LIVE.COM" providerId="AD" clId="Web-{15512C12-63E1-4F7D-8EAB-0FFBC9E72FE4}" dt="2017-11-30T10:40:10.703" v="0"/>
        <pc:sldMkLst>
          <pc:docMk/>
          <pc:sldMk cId="446072019" sldId="256"/>
        </pc:sldMkLst>
        <pc:spChg chg="mod">
          <ac:chgData name="Victor VAN HOUTE" userId="10030000A4C81FB9@LIVE.COM" providerId="AD" clId="Web-{15512C12-63E1-4F7D-8EAB-0FFBC9E72FE4}" dt="2017-11-30T10:40:10.703" v="0"/>
          <ac:spMkLst>
            <pc:docMk/>
            <pc:sldMk cId="446072019" sldId="256"/>
            <ac:spMk id="2" creationId="{2D184C9B-5565-44C7-93F3-D84D02419DEA}"/>
          </ac:spMkLst>
        </pc:spChg>
      </pc:sldChg>
    </pc:docChg>
  </pc:docChgLst>
  <pc:docChgLst>
    <pc:chgData name="Victor VAN HOUTE" userId="10030000A4C81FB9@LIVE.COM" providerId="AD" clId="Web-{DAB1EC8B-8FDC-48D2-A321-90B22869E6C2}"/>
    <pc:docChg chg="modSld">
      <pc:chgData name="Victor VAN HOUTE" userId="10030000A4C81FB9@LIVE.COM" providerId="AD" clId="Web-{DAB1EC8B-8FDC-48D2-A321-90B22869E6C2}" dt="2017-11-30T10:35:29.055" v="230"/>
      <pc:docMkLst>
        <pc:docMk/>
      </pc:docMkLst>
      <pc:sldChg chg="modNotes">
        <pc:chgData name="Victor VAN HOUTE" userId="10030000A4C81FB9@LIVE.COM" providerId="AD" clId="Web-{DAB1EC8B-8FDC-48D2-A321-90B22869E6C2}" dt="2017-11-30T10:15:49.939" v="26"/>
        <pc:sldMkLst>
          <pc:docMk/>
          <pc:sldMk cId="446072019" sldId="256"/>
        </pc:sldMkLst>
      </pc:sldChg>
      <pc:sldChg chg="modNotes">
        <pc:chgData name="Victor VAN HOUTE" userId="10030000A4C81FB9@LIVE.COM" providerId="AD" clId="Web-{DAB1EC8B-8FDC-48D2-A321-90B22869E6C2}" dt="2017-11-30T10:16:23.221" v="28"/>
        <pc:sldMkLst>
          <pc:docMk/>
          <pc:sldMk cId="3430226573" sldId="257"/>
        </pc:sldMkLst>
      </pc:sldChg>
      <pc:sldChg chg="modNotes">
        <pc:chgData name="Victor VAN HOUTE" userId="10030000A4C81FB9@LIVE.COM" providerId="AD" clId="Web-{DAB1EC8B-8FDC-48D2-A321-90B22869E6C2}" dt="2017-11-30T10:30:45.608" v="165"/>
        <pc:sldMkLst>
          <pc:docMk/>
          <pc:sldMk cId="1533268027" sldId="258"/>
        </pc:sldMkLst>
      </pc:sldChg>
      <pc:sldChg chg="modNotes">
        <pc:chgData name="Victor VAN HOUTE" userId="10030000A4C81FB9@LIVE.COM" providerId="AD" clId="Web-{DAB1EC8B-8FDC-48D2-A321-90B22869E6C2}" dt="2017-11-30T10:17:59.068" v="56"/>
        <pc:sldMkLst>
          <pc:docMk/>
          <pc:sldMk cId="1067675319" sldId="261"/>
        </pc:sldMkLst>
      </pc:sldChg>
      <pc:sldChg chg="modNotes">
        <pc:chgData name="Victor VAN HOUTE" userId="10030000A4C81FB9@LIVE.COM" providerId="AD" clId="Web-{DAB1EC8B-8FDC-48D2-A321-90B22869E6C2}" dt="2017-11-30T10:19:57.072" v="78"/>
        <pc:sldMkLst>
          <pc:docMk/>
          <pc:sldMk cId="3770480267" sldId="263"/>
        </pc:sldMkLst>
      </pc:sldChg>
      <pc:sldChg chg="modNotes">
        <pc:chgData name="Victor VAN HOUTE" userId="10030000A4C81FB9@LIVE.COM" providerId="AD" clId="Web-{DAB1EC8B-8FDC-48D2-A321-90B22869E6C2}" dt="2017-11-30T10:21:05.230" v="89"/>
        <pc:sldMkLst>
          <pc:docMk/>
          <pc:sldMk cId="2721259412" sldId="264"/>
        </pc:sldMkLst>
      </pc:sldChg>
      <pc:sldChg chg="modNotes">
        <pc:chgData name="Victor VAN HOUTE" userId="10030000A4C81FB9@LIVE.COM" providerId="AD" clId="Web-{DAB1EC8B-8FDC-48D2-A321-90B22869E6C2}" dt="2017-11-30T10:25:39.552" v="127"/>
        <pc:sldMkLst>
          <pc:docMk/>
          <pc:sldMk cId="1393706499" sldId="265"/>
        </pc:sldMkLst>
      </pc:sldChg>
      <pc:sldChg chg="modNotes">
        <pc:chgData name="Victor VAN HOUTE" userId="10030000A4C81FB9@LIVE.COM" providerId="AD" clId="Web-{DAB1EC8B-8FDC-48D2-A321-90B22869E6C2}" dt="2017-11-30T10:28:55.636" v="154"/>
        <pc:sldMkLst>
          <pc:docMk/>
          <pc:sldMk cId="330022231" sldId="266"/>
        </pc:sldMkLst>
      </pc:sldChg>
      <pc:sldChg chg="modNotes">
        <pc:chgData name="Victor VAN HOUTE" userId="10030000A4C81FB9@LIVE.COM" providerId="AD" clId="Web-{DAB1EC8B-8FDC-48D2-A321-90B22869E6C2}" dt="2017-11-30T10:20:38.480" v="83"/>
        <pc:sldMkLst>
          <pc:docMk/>
          <pc:sldMk cId="2697336941" sldId="268"/>
        </pc:sldMkLst>
      </pc:sldChg>
      <pc:sldChg chg="modNotes">
        <pc:chgData name="Victor VAN HOUTE" userId="10030000A4C81FB9@LIVE.COM" providerId="AD" clId="Web-{DAB1EC8B-8FDC-48D2-A321-90B22869E6C2}" dt="2017-11-30T10:35:29.055" v="230"/>
        <pc:sldMkLst>
          <pc:docMk/>
          <pc:sldMk cId="1152247881" sldId="269"/>
        </pc:sldMkLst>
      </pc:sldChg>
      <pc:sldChg chg="modNotes">
        <pc:chgData name="Victor VAN HOUTE" userId="10030000A4C81FB9@LIVE.COM" providerId="AD" clId="Web-{DAB1EC8B-8FDC-48D2-A321-90B22869E6C2}" dt="2017-11-30T10:18:35.460" v="62"/>
        <pc:sldMkLst>
          <pc:docMk/>
          <pc:sldMk cId="260600789" sldId="270"/>
        </pc:sldMkLst>
      </pc:sldChg>
      <pc:sldChg chg="modSp modNotes">
        <pc:chgData name="Victor VAN HOUTE" userId="10030000A4C81FB9@LIVE.COM" providerId="AD" clId="Web-{DAB1EC8B-8FDC-48D2-A321-90B22869E6C2}" dt="2017-11-30T10:34:54.444" v="226"/>
        <pc:sldMkLst>
          <pc:docMk/>
          <pc:sldMk cId="3140890349" sldId="276"/>
        </pc:sldMkLst>
        <pc:spChg chg="mod">
          <ac:chgData name="Victor VAN HOUTE" userId="10030000A4C81FB9@LIVE.COM" providerId="AD" clId="Web-{DAB1EC8B-8FDC-48D2-A321-90B22869E6C2}" dt="2017-11-30T10:34:05.458" v="198"/>
          <ac:spMkLst>
            <pc:docMk/>
            <pc:sldMk cId="3140890349" sldId="276"/>
            <ac:spMk id="2" creationId="{67D211AE-E30E-40E1-AA23-E4B397C3B2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274E4-E1A9-4BDD-9309-547E5BC4B2CE}" type="datetimeFigureOut">
              <a:rPr lang="fr-FR" smtClean="0"/>
              <a:t>04/01/2018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BA7F4-155D-4FA4-8267-0C7F79ACC9C2}" type="slidenum">
              <a:rPr lang="fr-FR" smtClean="0"/>
              <a:t>‹#›</a:t>
            </a:fld>
            <a:endParaRPr lang="fr-FR"/>
          </a:p>
        </p:txBody>
      </p:sp>
    </p:spTree>
    <p:extLst>
      <p:ext uri="{BB962C8B-B14F-4D97-AF65-F5344CB8AC3E}">
        <p14:creationId xmlns:p14="http://schemas.microsoft.com/office/powerpoint/2010/main" val="3174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28650" indent="-171450" algn="just">
              <a:buFont typeface="Wingdings"/>
              <a:buChar char="v"/>
            </a:pPr>
            <a:r>
              <a:rPr lang="fr-FR"/>
              <a:t> Définition de l'objet</a:t>
            </a:r>
          </a:p>
          <a:p>
            <a:pPr algn="just"/>
            <a:r>
              <a:rPr lang="en-US"/>
              <a:t>Nous </a:t>
            </a:r>
            <a:r>
              <a:rPr lang="en-US" err="1"/>
              <a:t>avons</a:t>
            </a:r>
            <a:r>
              <a:rPr lang="en-US"/>
              <a:t> pour mission de </a:t>
            </a:r>
            <a:r>
              <a:rPr lang="en-US" err="1"/>
              <a:t>permettre</a:t>
            </a:r>
            <a:r>
              <a:rPr lang="en-US"/>
              <a:t> aux </a:t>
            </a:r>
            <a:r>
              <a:rPr lang="en-US" err="1"/>
              <a:t>différents</a:t>
            </a:r>
            <a:r>
              <a:rPr lang="en-US"/>
              <a:t> </a:t>
            </a:r>
            <a:r>
              <a:rPr lang="en-US" err="1"/>
              <a:t>visiteurs</a:t>
            </a:r>
            <a:r>
              <a:rPr lang="en-US"/>
              <a:t> de </a:t>
            </a:r>
            <a:r>
              <a:rPr lang="en-US" err="1"/>
              <a:t>pouvoir</a:t>
            </a:r>
            <a:r>
              <a:rPr lang="en-US"/>
              <a:t> </a:t>
            </a:r>
            <a:r>
              <a:rPr lang="en-US" err="1"/>
              <a:t>alimenter</a:t>
            </a:r>
            <a:r>
              <a:rPr lang="en-US"/>
              <a:t> </a:t>
            </a:r>
            <a:r>
              <a:rPr lang="en-US" err="1"/>
              <a:t>une</a:t>
            </a:r>
            <a:r>
              <a:rPr lang="en-US"/>
              <a:t> base de </a:t>
            </a:r>
            <a:r>
              <a:rPr lang="en-US" err="1"/>
              <a:t>données</a:t>
            </a:r>
            <a:r>
              <a:rPr lang="en-US"/>
              <a:t> via un site WEB. Pour </a:t>
            </a:r>
            <a:r>
              <a:rPr lang="en-US" err="1"/>
              <a:t>cela</a:t>
            </a:r>
            <a:r>
              <a:rPr lang="en-US"/>
              <a:t> nous </a:t>
            </a:r>
            <a:r>
              <a:rPr lang="en-US" err="1"/>
              <a:t>avons</a:t>
            </a:r>
            <a:r>
              <a:rPr lang="en-US"/>
              <a:t>, </a:t>
            </a:r>
            <a:r>
              <a:rPr lang="en-US" err="1"/>
              <a:t>en</a:t>
            </a:r>
            <a:r>
              <a:rPr lang="en-US"/>
              <a:t> un premier temps: </a:t>
            </a:r>
            <a:endParaRPr lang="fr-FR"/>
          </a:p>
          <a:p>
            <a:pPr marL="285750" indent="-285750" algn="just">
              <a:buFontTx/>
              <a:buChar char="•"/>
            </a:pPr>
            <a:r>
              <a:rPr lang="en-US" err="1"/>
              <a:t>Définir</a:t>
            </a:r>
            <a:r>
              <a:rPr lang="en-US"/>
              <a:t> le </a:t>
            </a:r>
            <a:r>
              <a:rPr lang="en-US" err="1"/>
              <a:t>profil</a:t>
            </a:r>
            <a:r>
              <a:rPr lang="en-US"/>
              <a:t> </a:t>
            </a:r>
            <a:r>
              <a:rPr lang="en-US" err="1"/>
              <a:t>d'une</a:t>
            </a:r>
            <a:r>
              <a:rPr lang="en-US"/>
              <a:t> solution technique </a:t>
            </a:r>
            <a:r>
              <a:rPr lang="en-US" err="1"/>
              <a:t>d'accès</a:t>
            </a:r>
            <a:r>
              <a:rPr lang="en-US"/>
              <a:t> au site susceptible d'être </a:t>
            </a:r>
            <a:r>
              <a:rPr lang="en-US" err="1"/>
              <a:t>fournie</a:t>
            </a:r>
            <a:r>
              <a:rPr lang="en-US"/>
              <a:t> aux </a:t>
            </a:r>
            <a:r>
              <a:rPr lang="en-US" err="1"/>
              <a:t>visiteurs</a:t>
            </a:r>
            <a:r>
              <a:rPr lang="en-US"/>
              <a:t> qui </a:t>
            </a:r>
            <a:r>
              <a:rPr lang="en-US" err="1"/>
              <a:t>est</a:t>
            </a:r>
            <a:r>
              <a:rPr lang="en-US"/>
              <a:t> </a:t>
            </a:r>
            <a:r>
              <a:rPr lang="en-US" err="1"/>
              <a:t>dans</a:t>
            </a:r>
            <a:r>
              <a:rPr lang="en-US"/>
              <a:t> </a:t>
            </a:r>
            <a:r>
              <a:rPr lang="en-US" err="1"/>
              <a:t>notre</a:t>
            </a:r>
            <a:r>
              <a:rPr lang="en-US"/>
              <a:t> </a:t>
            </a:r>
            <a:r>
              <a:rPr lang="en-US" err="1"/>
              <a:t>cas</a:t>
            </a:r>
            <a:r>
              <a:rPr lang="en-US"/>
              <a:t>,  un materiel </a:t>
            </a:r>
            <a:r>
              <a:rPr lang="en-US" err="1"/>
              <a:t>informatique</a:t>
            </a:r>
            <a:r>
              <a:rPr lang="en-US"/>
              <a:t> </a:t>
            </a:r>
            <a:endParaRPr lang="fr-FR"/>
          </a:p>
          <a:p>
            <a:pPr marL="285750" indent="-285750" algn="just">
              <a:buFontTx/>
              <a:buChar char="•"/>
            </a:pPr>
            <a:r>
              <a:rPr lang="en-US" err="1"/>
              <a:t>Organiser</a:t>
            </a:r>
            <a:r>
              <a:rPr lang="en-US"/>
              <a:t> le </a:t>
            </a:r>
            <a:r>
              <a:rPr lang="en-US" err="1"/>
              <a:t>système</a:t>
            </a:r>
            <a:r>
              <a:rPr lang="en-US"/>
              <a:t> de </a:t>
            </a:r>
            <a:r>
              <a:rPr lang="en-US" err="1"/>
              <a:t>préparation</a:t>
            </a:r>
            <a:r>
              <a:rPr lang="en-US"/>
              <a:t> des </a:t>
            </a:r>
            <a:r>
              <a:rPr lang="en-US" err="1"/>
              <a:t>matériels</a:t>
            </a:r>
            <a:r>
              <a:rPr lang="en-US"/>
              <a:t> </a:t>
            </a:r>
            <a:r>
              <a:rPr lang="en-US" err="1"/>
              <a:t>avant</a:t>
            </a:r>
            <a:r>
              <a:rPr lang="en-US"/>
              <a:t> </a:t>
            </a:r>
            <a:r>
              <a:rPr lang="en-US" err="1"/>
              <a:t>leur</a:t>
            </a:r>
            <a:r>
              <a:rPr lang="en-US"/>
              <a:t> </a:t>
            </a:r>
            <a:r>
              <a:rPr lang="en-US" err="1"/>
              <a:t>fourniture</a:t>
            </a:r>
            <a:r>
              <a:rPr lang="en-US"/>
              <a:t> aux </a:t>
            </a:r>
            <a:r>
              <a:rPr lang="en-US" err="1"/>
              <a:t>visiteurs</a:t>
            </a:r>
            <a:endParaRPr lang="fr-FR" err="1"/>
          </a:p>
          <a:p>
            <a:pPr marL="285750" indent="-285750" algn="just">
              <a:buFontTx/>
              <a:buChar char="•"/>
            </a:pPr>
            <a:r>
              <a:rPr lang="en-US" err="1"/>
              <a:t>Organiser</a:t>
            </a:r>
            <a:r>
              <a:rPr lang="en-US"/>
              <a:t> le </a:t>
            </a:r>
            <a:r>
              <a:rPr lang="en-US" err="1"/>
              <a:t>système</a:t>
            </a:r>
            <a:r>
              <a:rPr lang="en-US"/>
              <a:t> de </a:t>
            </a:r>
            <a:r>
              <a:rPr lang="en-US" err="1"/>
              <a:t>récupération</a:t>
            </a:r>
            <a:r>
              <a:rPr lang="en-US"/>
              <a:t> d'un </a:t>
            </a:r>
            <a:r>
              <a:rPr lang="en-US" err="1"/>
              <a:t>équipement</a:t>
            </a:r>
            <a:r>
              <a:rPr lang="en-US"/>
              <a:t> suite à un retour qui </a:t>
            </a:r>
            <a:r>
              <a:rPr lang="en-US" err="1"/>
              <a:t>peut-être</a:t>
            </a:r>
            <a:r>
              <a:rPr lang="en-US"/>
              <a:t> de </a:t>
            </a:r>
            <a:r>
              <a:rPr lang="en-US" err="1"/>
              <a:t>diverses</a:t>
            </a:r>
            <a:r>
              <a:rPr lang="en-US"/>
              <a:t> raisons  (fin de </a:t>
            </a:r>
            <a:r>
              <a:rPr lang="en-US" err="1"/>
              <a:t>contrat</a:t>
            </a:r>
            <a:r>
              <a:rPr lang="en-US"/>
              <a:t>, </a:t>
            </a:r>
            <a:r>
              <a:rPr lang="en-US" err="1"/>
              <a:t>défaillance</a:t>
            </a:r>
            <a:r>
              <a:rPr lang="en-US"/>
              <a:t> </a:t>
            </a:r>
            <a:r>
              <a:rPr lang="en-US" err="1"/>
              <a:t>matérielle</a:t>
            </a:r>
            <a:r>
              <a:rPr lang="en-US"/>
              <a:t>, infection </a:t>
            </a:r>
            <a:r>
              <a:rPr lang="en-US" err="1"/>
              <a:t>virale</a:t>
            </a:r>
            <a:r>
              <a:rPr lang="en-US"/>
              <a:t>, etc.). </a:t>
            </a:r>
            <a:endParaRPr lang="fr-FR"/>
          </a:p>
          <a:p>
            <a:pPr algn="just"/>
            <a:r>
              <a:rPr lang="en-US"/>
              <a:t> </a:t>
            </a:r>
            <a:endParaRPr lang="fr-FR"/>
          </a:p>
          <a:p>
            <a:pPr marL="628650" indent="-171450" algn="just">
              <a:buFont typeface="Wingdings"/>
              <a:buChar char="v"/>
            </a:pPr>
            <a:r>
              <a:rPr lang="fr-FR"/>
              <a:t>Forme de l'objet</a:t>
            </a:r>
          </a:p>
          <a:p>
            <a:pPr algn="just"/>
            <a:r>
              <a:rPr lang="en-US"/>
              <a:t>Nous </a:t>
            </a:r>
            <a:r>
              <a:rPr lang="en-US" err="1"/>
              <a:t>vous</a:t>
            </a:r>
            <a:r>
              <a:rPr lang="en-US"/>
              <a:t> </a:t>
            </a:r>
            <a:r>
              <a:rPr lang="en-US" err="1"/>
              <a:t>présenterons</a:t>
            </a:r>
            <a:r>
              <a:rPr lang="en-US"/>
              <a:t> </a:t>
            </a:r>
            <a:r>
              <a:rPr lang="en-US" err="1"/>
              <a:t>nos</a:t>
            </a:r>
            <a:r>
              <a:rPr lang="en-US"/>
              <a:t> solutions </a:t>
            </a:r>
            <a:r>
              <a:rPr lang="en-US" err="1"/>
              <a:t>mise</a:t>
            </a:r>
            <a:r>
              <a:rPr lang="en-US"/>
              <a:t> </a:t>
            </a:r>
            <a:r>
              <a:rPr lang="en-US" err="1"/>
              <a:t>en</a:t>
            </a:r>
            <a:r>
              <a:rPr lang="en-US"/>
              <a:t> place pour la bonne execution des </a:t>
            </a:r>
            <a:r>
              <a:rPr lang="en-US" err="1"/>
              <a:t>tâches</a:t>
            </a:r>
            <a:r>
              <a:rPr lang="en-US"/>
              <a:t> des </a:t>
            </a:r>
            <a:r>
              <a:rPr lang="en-US" err="1"/>
              <a:t>ses</a:t>
            </a:r>
            <a:r>
              <a:rPr lang="en-US"/>
              <a:t> </a:t>
            </a:r>
            <a:r>
              <a:rPr lang="en-US" err="1"/>
              <a:t>visiteurs</a:t>
            </a:r>
            <a:r>
              <a:rPr lang="en-US"/>
              <a:t>. </a:t>
            </a:r>
            <a:r>
              <a:rPr lang="en-US" err="1"/>
              <a:t>D'où</a:t>
            </a:r>
            <a:r>
              <a:rPr lang="en-US"/>
              <a:t> les propositions </a:t>
            </a:r>
            <a:r>
              <a:rPr lang="en-US" err="1"/>
              <a:t>commerciales</a:t>
            </a:r>
            <a:r>
              <a:rPr lang="en-US"/>
              <a:t> qui </a:t>
            </a:r>
            <a:r>
              <a:rPr lang="en-US" err="1"/>
              <a:t>vont</a:t>
            </a:r>
            <a:r>
              <a:rPr lang="en-US"/>
              <a:t> </a:t>
            </a:r>
            <a:r>
              <a:rPr lang="en-US" err="1"/>
              <a:t>suivre</a:t>
            </a:r>
            <a:r>
              <a:rPr lang="en-US"/>
              <a:t>:</a:t>
            </a:r>
            <a:endParaRPr lang="fr-FR"/>
          </a:p>
          <a:p>
            <a:pPr algn="just"/>
            <a:r>
              <a:rPr lang="en-US"/>
              <a:t>Les </a:t>
            </a:r>
            <a:r>
              <a:rPr lang="en-US" err="1"/>
              <a:t>caractéristiques</a:t>
            </a:r>
            <a:r>
              <a:rPr lang="en-US"/>
              <a:t> techniques de </a:t>
            </a:r>
            <a:r>
              <a:rPr lang="en-US" err="1"/>
              <a:t>nos</a:t>
            </a:r>
            <a:r>
              <a:rPr lang="en-US"/>
              <a:t> </a:t>
            </a:r>
            <a:r>
              <a:rPr lang="en-US" err="1"/>
              <a:t>choix</a:t>
            </a:r>
            <a:endParaRPr lang="fr-FR" err="1"/>
          </a:p>
          <a:p>
            <a:pPr algn="just"/>
            <a:r>
              <a:rPr lang="en-US"/>
              <a:t>Les  </a:t>
            </a:r>
            <a:r>
              <a:rPr lang="en-US" err="1"/>
              <a:t>logiciels</a:t>
            </a:r>
            <a:r>
              <a:rPr lang="en-US"/>
              <a:t> </a:t>
            </a:r>
            <a:r>
              <a:rPr lang="en-US" err="1"/>
              <a:t>nécessaire</a:t>
            </a:r>
            <a:r>
              <a:rPr lang="en-US"/>
              <a:t> à </a:t>
            </a:r>
            <a:r>
              <a:rPr lang="en-US" err="1"/>
              <a:t>l'usage</a:t>
            </a:r>
            <a:r>
              <a:rPr lang="en-US"/>
              <a:t> </a:t>
            </a:r>
            <a:r>
              <a:rPr lang="en-US" err="1"/>
              <a:t>prévu</a:t>
            </a:r>
          </a:p>
          <a:p>
            <a:pPr algn="just"/>
            <a:r>
              <a:rPr lang="en-US" err="1"/>
              <a:t>L'environnement</a:t>
            </a:r>
            <a:r>
              <a:rPr lang="en-US"/>
              <a:t> de "</a:t>
            </a:r>
            <a:r>
              <a:rPr lang="en-US" err="1"/>
              <a:t>masteurisation</a:t>
            </a:r>
            <a:r>
              <a:rPr lang="en-US"/>
              <a:t>" pour la </a:t>
            </a:r>
            <a:r>
              <a:rPr lang="en-US" err="1"/>
              <a:t>gestion</a:t>
            </a:r>
            <a:r>
              <a:rPr lang="en-US"/>
              <a:t> de la </a:t>
            </a:r>
            <a:r>
              <a:rPr lang="en-US" err="1"/>
              <a:t>flotte</a:t>
            </a:r>
            <a:r>
              <a:rPr lang="en-US"/>
              <a:t> de </a:t>
            </a:r>
            <a:r>
              <a:rPr lang="en-US" err="1"/>
              <a:t>matériel</a:t>
            </a:r>
          </a:p>
          <a:p>
            <a:pPr algn="just"/>
            <a:r>
              <a:rPr lang="en-US"/>
              <a:t>On </a:t>
            </a:r>
            <a:r>
              <a:rPr lang="en-US" err="1"/>
              <a:t>vous</a:t>
            </a:r>
            <a:r>
              <a:rPr lang="en-US"/>
              <a:t> </a:t>
            </a:r>
            <a:r>
              <a:rPr lang="en-US" err="1"/>
              <a:t>montrera</a:t>
            </a:r>
            <a:r>
              <a:rPr lang="en-US"/>
              <a:t> </a:t>
            </a:r>
            <a:r>
              <a:rPr lang="en-US" err="1"/>
              <a:t>quelques</a:t>
            </a:r>
            <a:r>
              <a:rPr lang="en-US"/>
              <a:t> </a:t>
            </a:r>
            <a:r>
              <a:rPr lang="en-US" err="1"/>
              <a:t>procédures</a:t>
            </a:r>
            <a:r>
              <a:rPr lang="en-US"/>
              <a:t> types  à </a:t>
            </a:r>
            <a:r>
              <a:rPr lang="en-US" err="1"/>
              <a:t>appliquer</a:t>
            </a:r>
            <a:r>
              <a:rPr lang="en-US"/>
              <a:t> pour la </a:t>
            </a:r>
            <a:r>
              <a:rPr lang="en-US" err="1"/>
              <a:t>préparation</a:t>
            </a:r>
            <a:r>
              <a:rPr lang="en-US"/>
              <a:t> et la </a:t>
            </a:r>
            <a:r>
              <a:rPr lang="en-US" err="1"/>
              <a:t>récupération</a:t>
            </a:r>
            <a:r>
              <a:rPr lang="en-US"/>
              <a:t> des </a:t>
            </a:r>
            <a:r>
              <a:rPr lang="en-US" err="1"/>
              <a:t>équipements</a:t>
            </a:r>
            <a:r>
              <a:rPr lang="en-US"/>
              <a:t>,  </a:t>
            </a:r>
            <a:r>
              <a:rPr lang="en-US" err="1"/>
              <a:t>aussi</a:t>
            </a:r>
            <a:r>
              <a:rPr lang="en-US"/>
              <a:t> sans </a:t>
            </a:r>
            <a:r>
              <a:rPr lang="en-US" err="1"/>
              <a:t>oublier</a:t>
            </a:r>
            <a:r>
              <a:rPr lang="en-US"/>
              <a:t> le plus important, les </a:t>
            </a:r>
            <a:r>
              <a:rPr lang="en-US" err="1"/>
              <a:t>conseils</a:t>
            </a:r>
            <a:r>
              <a:rPr lang="en-US"/>
              <a:t> </a:t>
            </a:r>
            <a:r>
              <a:rPr lang="en-US" err="1"/>
              <a:t>en</a:t>
            </a:r>
            <a:r>
              <a:rPr lang="en-US"/>
              <a:t> </a:t>
            </a:r>
            <a:r>
              <a:rPr lang="en-US" err="1"/>
              <a:t>termes</a:t>
            </a:r>
            <a:r>
              <a:rPr lang="en-US"/>
              <a:t> de </a:t>
            </a:r>
            <a:r>
              <a:rPr lang="en-US" err="1"/>
              <a:t>sécurisation</a:t>
            </a:r>
            <a:r>
              <a:rPr lang="en-US"/>
              <a:t> des </a:t>
            </a:r>
            <a:r>
              <a:rPr lang="en-US" err="1"/>
              <a:t>données</a:t>
            </a:r>
            <a:r>
              <a:rPr lang="en-US"/>
              <a:t> </a:t>
            </a:r>
            <a:r>
              <a:rPr lang="en-US" err="1"/>
              <a:t>présentes</a:t>
            </a:r>
            <a:r>
              <a:rPr lang="en-US"/>
              <a:t> sur le </a:t>
            </a:r>
            <a:r>
              <a:rPr lang="en-US" err="1"/>
              <a:t>matériel</a:t>
            </a:r>
            <a:r>
              <a:rPr lang="en-US"/>
              <a:t> et </a:t>
            </a:r>
            <a:r>
              <a:rPr lang="en-US" err="1"/>
              <a:t>d'information</a:t>
            </a:r>
            <a:r>
              <a:rPr lang="en-US"/>
              <a:t> aux </a:t>
            </a:r>
            <a:r>
              <a:rPr lang="en-US" err="1"/>
              <a:t>utilisateurs</a:t>
            </a:r>
            <a:r>
              <a:rPr lang="en-US"/>
              <a:t> </a:t>
            </a:r>
            <a:r>
              <a:rPr lang="en-US" err="1"/>
              <a:t>doivent</a:t>
            </a:r>
            <a:r>
              <a:rPr lang="en-US"/>
              <a:t> </a:t>
            </a:r>
            <a:r>
              <a:rPr lang="en-US" err="1"/>
              <a:t>être</a:t>
            </a:r>
            <a:r>
              <a:rPr lang="en-US"/>
              <a:t> </a:t>
            </a:r>
            <a:r>
              <a:rPr lang="en-US" err="1"/>
              <a:t>fournis</a:t>
            </a:r>
            <a:r>
              <a:rPr lang="en-US"/>
              <a:t>.</a:t>
            </a:r>
            <a:endParaRPr lang="fr-FR"/>
          </a:p>
          <a:p>
            <a:pPr algn="just"/>
            <a:endParaRPr lang="en-US"/>
          </a:p>
          <a:p>
            <a:pPr marL="628650" indent="-171450">
              <a:buFont typeface="Wingdings"/>
              <a:buChar char="v"/>
            </a:pPr>
            <a:r>
              <a:rPr lang="fr-FR" b="1"/>
              <a:t>Contraintes</a:t>
            </a:r>
            <a:endParaRPr lang="fr-FR"/>
          </a:p>
          <a:p>
            <a:pPr marL="457200" algn="just"/>
            <a:r>
              <a:rPr lang="fr-FR"/>
              <a:t>o   Environnement</a:t>
            </a:r>
          </a:p>
          <a:p>
            <a:pPr algn="just"/>
            <a:r>
              <a:rPr lang="en-US"/>
              <a:t>Les </a:t>
            </a:r>
            <a:r>
              <a:rPr lang="en-US" err="1"/>
              <a:t>visiteurs</a:t>
            </a:r>
            <a:r>
              <a:rPr lang="en-US"/>
              <a:t> </a:t>
            </a:r>
            <a:r>
              <a:rPr lang="en-US" err="1"/>
              <a:t>étant</a:t>
            </a:r>
            <a:r>
              <a:rPr lang="en-US"/>
              <a:t>  habitués aux </a:t>
            </a:r>
            <a:r>
              <a:rPr lang="en-US" err="1"/>
              <a:t>environnements</a:t>
            </a:r>
            <a:r>
              <a:rPr lang="en-US"/>
              <a:t> Microsoft : Windows XP, Vista </a:t>
            </a:r>
            <a:r>
              <a:rPr lang="en-US" err="1"/>
              <a:t>ou</a:t>
            </a:r>
            <a:r>
              <a:rPr lang="en-US"/>
              <a:t> Windows Seven, </a:t>
            </a:r>
            <a:r>
              <a:rPr lang="en-US" err="1"/>
              <a:t>n'auront</a:t>
            </a:r>
            <a:r>
              <a:rPr lang="en-US"/>
              <a:t> pas de surprise car nous </a:t>
            </a:r>
            <a:r>
              <a:rPr lang="en-US" err="1"/>
              <a:t>avons</a:t>
            </a:r>
            <a:r>
              <a:rPr lang="en-US"/>
              <a:t> </a:t>
            </a:r>
            <a:r>
              <a:rPr lang="en-US" err="1"/>
              <a:t>prevu</a:t>
            </a:r>
            <a:r>
              <a:rPr lang="en-US"/>
              <a:t> de </a:t>
            </a:r>
            <a:r>
              <a:rPr lang="en-US" err="1"/>
              <a:t>rester</a:t>
            </a:r>
            <a:r>
              <a:rPr lang="en-US"/>
              <a:t> </a:t>
            </a:r>
            <a:r>
              <a:rPr lang="en-US" err="1"/>
              <a:t>dans</a:t>
            </a:r>
            <a:r>
              <a:rPr lang="en-US"/>
              <a:t> la </a:t>
            </a:r>
            <a:r>
              <a:rPr lang="en-US" err="1"/>
              <a:t>lignée</a:t>
            </a:r>
            <a:r>
              <a:rPr lang="en-US"/>
              <a:t> </a:t>
            </a:r>
            <a:r>
              <a:rPr lang="en-US" err="1"/>
              <a:t>mais</a:t>
            </a:r>
            <a:r>
              <a:rPr lang="en-US"/>
              <a:t> avec </a:t>
            </a:r>
            <a:r>
              <a:rPr lang="en-US" err="1"/>
              <a:t>quelques</a:t>
            </a:r>
            <a:r>
              <a:rPr lang="en-US"/>
              <a:t> </a:t>
            </a:r>
            <a:r>
              <a:rPr lang="en-US" err="1"/>
              <a:t>nouvelles</a:t>
            </a:r>
            <a:r>
              <a:rPr lang="en-US"/>
              <a:t> </a:t>
            </a:r>
            <a:r>
              <a:rPr lang="en-US" err="1"/>
              <a:t>fonctionnalitées</a:t>
            </a:r>
            <a:r>
              <a:rPr lang="en-US"/>
              <a:t>. </a:t>
            </a:r>
            <a:endParaRPr lang="fr-FR"/>
          </a:p>
          <a:p>
            <a:pPr algn="just"/>
            <a:r>
              <a:rPr lang="en-US"/>
              <a:t> </a:t>
            </a:r>
            <a:endParaRPr lang="fr-FR"/>
          </a:p>
          <a:p>
            <a:pPr marL="457200" algn="just"/>
            <a:r>
              <a:rPr lang="fr-FR"/>
              <a:t>o   Utilisation</a:t>
            </a:r>
          </a:p>
          <a:p>
            <a:pPr algn="just"/>
            <a:r>
              <a:rPr lang="en-US"/>
              <a:t>Dans </a:t>
            </a:r>
            <a:r>
              <a:rPr lang="en-US" err="1"/>
              <a:t>cette</a:t>
            </a:r>
            <a:r>
              <a:rPr lang="en-US"/>
              <a:t> proposition </a:t>
            </a:r>
            <a:r>
              <a:rPr lang="en-US" err="1"/>
              <a:t>vous</a:t>
            </a:r>
            <a:r>
              <a:rPr lang="en-US"/>
              <a:t> </a:t>
            </a:r>
            <a:r>
              <a:rPr lang="en-US" err="1"/>
              <a:t>verrez</a:t>
            </a:r>
            <a:r>
              <a:rPr lang="en-US"/>
              <a:t> que nous </a:t>
            </a:r>
            <a:r>
              <a:rPr lang="en-US" err="1"/>
              <a:t>avons</a:t>
            </a:r>
            <a:r>
              <a:rPr lang="en-US"/>
              <a:t> </a:t>
            </a:r>
            <a:r>
              <a:rPr lang="en-US" err="1"/>
              <a:t>pris</a:t>
            </a:r>
            <a:r>
              <a:rPr lang="en-US"/>
              <a:t> </a:t>
            </a:r>
            <a:r>
              <a:rPr lang="en-US" err="1"/>
              <a:t>en</a:t>
            </a:r>
            <a:r>
              <a:rPr lang="en-US"/>
              <a:t> </a:t>
            </a:r>
            <a:r>
              <a:rPr lang="en-US" err="1"/>
              <a:t>compte</a:t>
            </a:r>
            <a:r>
              <a:rPr lang="en-US"/>
              <a:t> le fait que le </a:t>
            </a:r>
            <a:r>
              <a:rPr lang="en-US" err="1"/>
              <a:t>visiteur</a:t>
            </a:r>
            <a:r>
              <a:rPr lang="en-US"/>
              <a:t> </a:t>
            </a:r>
            <a:r>
              <a:rPr lang="en-US" err="1"/>
              <a:t>serait</a:t>
            </a:r>
            <a:r>
              <a:rPr lang="en-US"/>
              <a:t> </a:t>
            </a:r>
            <a:r>
              <a:rPr lang="en-US" err="1"/>
              <a:t>amené</a:t>
            </a:r>
            <a:r>
              <a:rPr lang="en-US"/>
              <a:t> à </a:t>
            </a:r>
            <a:r>
              <a:rPr lang="en-US" err="1"/>
              <a:t>travailler</a:t>
            </a:r>
            <a:r>
              <a:rPr lang="en-US"/>
              <a:t> </a:t>
            </a:r>
            <a:r>
              <a:rPr lang="en-US" err="1"/>
              <a:t>bien</a:t>
            </a:r>
            <a:r>
              <a:rPr lang="en-US"/>
              <a:t> </a:t>
            </a:r>
            <a:r>
              <a:rPr lang="en-US" err="1"/>
              <a:t>souvent</a:t>
            </a:r>
            <a:r>
              <a:rPr lang="en-US"/>
              <a:t> </a:t>
            </a:r>
            <a:r>
              <a:rPr lang="en-US" err="1"/>
              <a:t>en</a:t>
            </a:r>
            <a:r>
              <a:rPr lang="en-US"/>
              <a:t> </a:t>
            </a:r>
            <a:r>
              <a:rPr lang="en-US" err="1"/>
              <a:t>dehors</a:t>
            </a:r>
            <a:r>
              <a:rPr lang="en-US"/>
              <a:t> de son site. </a:t>
            </a:r>
            <a:r>
              <a:rPr lang="en-US" err="1"/>
              <a:t>Donc</a:t>
            </a:r>
            <a:r>
              <a:rPr lang="en-US"/>
              <a:t> pour </a:t>
            </a:r>
            <a:r>
              <a:rPr lang="en-US" err="1"/>
              <a:t>lui</a:t>
            </a:r>
            <a:r>
              <a:rPr lang="en-US"/>
              <a:t> </a:t>
            </a:r>
            <a:r>
              <a:rPr lang="en-US" err="1"/>
              <a:t>facilité</a:t>
            </a:r>
            <a:r>
              <a:rPr lang="en-US"/>
              <a:t> plus </a:t>
            </a:r>
            <a:r>
              <a:rPr lang="en-US" err="1"/>
              <a:t>ou</a:t>
            </a:r>
            <a:r>
              <a:rPr lang="en-US"/>
              <a:t> </a:t>
            </a:r>
            <a:r>
              <a:rPr lang="en-US" err="1"/>
              <a:t>moins</a:t>
            </a:r>
            <a:r>
              <a:rPr lang="en-US"/>
              <a:t> </a:t>
            </a:r>
            <a:r>
              <a:rPr lang="en-US" err="1"/>
              <a:t>ses</a:t>
            </a:r>
            <a:r>
              <a:rPr lang="en-US"/>
              <a:t> </a:t>
            </a:r>
            <a:r>
              <a:rPr lang="en-US" err="1"/>
              <a:t>déplacements</a:t>
            </a:r>
            <a:r>
              <a:rPr lang="en-US"/>
              <a:t>, nous </a:t>
            </a:r>
            <a:r>
              <a:rPr lang="en-US" err="1"/>
              <a:t>vous</a:t>
            </a:r>
            <a:r>
              <a:rPr lang="en-US"/>
              <a:t> </a:t>
            </a:r>
            <a:r>
              <a:rPr lang="en-US" err="1"/>
              <a:t>proposeront</a:t>
            </a:r>
            <a:r>
              <a:rPr lang="en-US"/>
              <a:t> que du materiel transportable </a:t>
            </a:r>
            <a:r>
              <a:rPr lang="en-US" err="1"/>
              <a:t>en</a:t>
            </a:r>
            <a:r>
              <a:rPr lang="en-US"/>
              <a:t> tout lieu.</a:t>
            </a:r>
            <a:endParaRPr lang="fr-FR"/>
          </a:p>
          <a:p>
            <a:pPr algn="just"/>
            <a:r>
              <a:rPr lang="en-US"/>
              <a:t>Nous </a:t>
            </a:r>
            <a:r>
              <a:rPr lang="en-US" err="1"/>
              <a:t>avons</a:t>
            </a:r>
            <a:r>
              <a:rPr lang="en-US"/>
              <a:t> </a:t>
            </a:r>
            <a:r>
              <a:rPr lang="en-US" err="1"/>
              <a:t>aussi</a:t>
            </a:r>
            <a:r>
              <a:rPr lang="en-US"/>
              <a:t> </a:t>
            </a:r>
            <a:r>
              <a:rPr lang="en-US" err="1"/>
              <a:t>pris</a:t>
            </a:r>
            <a:r>
              <a:rPr lang="en-US"/>
              <a:t> </a:t>
            </a:r>
            <a:r>
              <a:rPr lang="en-US" err="1"/>
              <a:t>en</a:t>
            </a:r>
            <a:r>
              <a:rPr lang="en-US"/>
              <a:t> </a:t>
            </a:r>
            <a:r>
              <a:rPr lang="en-US" err="1"/>
              <a:t>compte</a:t>
            </a:r>
            <a:r>
              <a:rPr lang="en-US"/>
              <a:t> les </a:t>
            </a:r>
            <a:r>
              <a:rPr lang="en-US" err="1"/>
              <a:t>problèmes</a:t>
            </a:r>
            <a:r>
              <a:rPr lang="en-US"/>
              <a:t> </a:t>
            </a:r>
            <a:r>
              <a:rPr lang="en-US" err="1"/>
              <a:t>liés</a:t>
            </a:r>
            <a:r>
              <a:rPr lang="en-US"/>
              <a:t> au </a:t>
            </a:r>
            <a:r>
              <a:rPr lang="en-US" err="1"/>
              <a:t>connexion</a:t>
            </a:r>
            <a:r>
              <a:rPr lang="en-US"/>
              <a:t> internet qui </a:t>
            </a:r>
            <a:r>
              <a:rPr lang="en-US" err="1"/>
              <a:t>lui</a:t>
            </a:r>
            <a:r>
              <a:rPr lang="en-US"/>
              <a:t> </a:t>
            </a:r>
            <a:r>
              <a:rPr lang="en-US" err="1"/>
              <a:t>permetra</a:t>
            </a:r>
            <a:r>
              <a:rPr lang="en-US"/>
              <a:t> de </a:t>
            </a:r>
            <a:r>
              <a:rPr lang="en-US" err="1"/>
              <a:t>rester</a:t>
            </a:r>
            <a:r>
              <a:rPr lang="en-US"/>
              <a:t> </a:t>
            </a:r>
            <a:r>
              <a:rPr lang="en-US" err="1"/>
              <a:t>en</a:t>
            </a:r>
            <a:r>
              <a:rPr lang="en-US"/>
              <a:t> contact avec son site. </a:t>
            </a:r>
            <a:endParaRPr lang="fr-FR"/>
          </a:p>
          <a:p>
            <a:pPr algn="just"/>
            <a:r>
              <a:rPr lang="en-US" err="1"/>
              <a:t>L'usage</a:t>
            </a:r>
            <a:r>
              <a:rPr lang="en-US"/>
              <a:t> personnel de </a:t>
            </a:r>
            <a:r>
              <a:rPr lang="en-US" err="1"/>
              <a:t>l'équipement</a:t>
            </a:r>
            <a:r>
              <a:rPr lang="en-US"/>
              <a:t> </a:t>
            </a:r>
            <a:r>
              <a:rPr lang="en-US" err="1"/>
              <a:t>peut</a:t>
            </a:r>
            <a:r>
              <a:rPr lang="en-US"/>
              <a:t> </a:t>
            </a:r>
            <a:r>
              <a:rPr lang="en-US" err="1"/>
              <a:t>être</a:t>
            </a:r>
            <a:r>
              <a:rPr lang="en-US"/>
              <a:t> </a:t>
            </a:r>
            <a:r>
              <a:rPr lang="en-US" err="1"/>
              <a:t>envisagé</a:t>
            </a:r>
            <a:r>
              <a:rPr lang="en-US"/>
              <a:t>, </a:t>
            </a:r>
            <a:r>
              <a:rPr lang="en-US" err="1"/>
              <a:t>mais</a:t>
            </a:r>
            <a:r>
              <a:rPr lang="en-US"/>
              <a:t> nous </a:t>
            </a:r>
            <a:r>
              <a:rPr lang="en-US" err="1"/>
              <a:t>n'avons</a:t>
            </a:r>
            <a:r>
              <a:rPr lang="en-US"/>
              <a:t> pas </a:t>
            </a:r>
            <a:r>
              <a:rPr lang="en-US" err="1"/>
              <a:t>pris</a:t>
            </a:r>
            <a:r>
              <a:rPr lang="en-US"/>
              <a:t> </a:t>
            </a:r>
            <a:r>
              <a:rPr lang="en-US" err="1"/>
              <a:t>en</a:t>
            </a:r>
            <a:r>
              <a:rPr lang="en-US"/>
              <a:t> </a:t>
            </a:r>
            <a:r>
              <a:rPr lang="en-US" err="1"/>
              <a:t>compte</a:t>
            </a:r>
            <a:r>
              <a:rPr lang="en-US"/>
              <a:t> la protection des </a:t>
            </a:r>
            <a:r>
              <a:rPr lang="en-US" err="1"/>
              <a:t>données</a:t>
            </a:r>
            <a:r>
              <a:rPr lang="en-US"/>
              <a:t> </a:t>
            </a:r>
            <a:r>
              <a:rPr lang="en-US" err="1"/>
              <a:t>personnelles</a:t>
            </a:r>
            <a:r>
              <a:rPr lang="en-US"/>
              <a:t>, </a:t>
            </a:r>
            <a:r>
              <a:rPr lang="en-US" err="1"/>
              <a:t>elles</a:t>
            </a:r>
            <a:r>
              <a:rPr lang="en-US"/>
              <a:t> </a:t>
            </a:r>
            <a:r>
              <a:rPr lang="en-US" err="1"/>
              <a:t>resteront</a:t>
            </a:r>
            <a:r>
              <a:rPr lang="en-US"/>
              <a:t> </a:t>
            </a:r>
            <a:r>
              <a:rPr lang="en-US" err="1"/>
              <a:t>donc</a:t>
            </a:r>
            <a:r>
              <a:rPr lang="en-US"/>
              <a:t> sous la </a:t>
            </a:r>
            <a:r>
              <a:rPr lang="en-US" err="1"/>
              <a:t>responsabilité</a:t>
            </a:r>
            <a:r>
              <a:rPr lang="en-US"/>
              <a:t> du </a:t>
            </a:r>
            <a:r>
              <a:rPr lang="en-US" err="1"/>
              <a:t>visiteur</a:t>
            </a:r>
            <a:r>
              <a:rPr lang="en-US"/>
              <a:t>.</a:t>
            </a:r>
            <a:endParaRPr lang="fr-FR"/>
          </a:p>
          <a:p>
            <a:pPr algn="just"/>
            <a:r>
              <a:rPr lang="en-US"/>
              <a:t> </a:t>
            </a:r>
            <a:endParaRPr lang="fr-FR"/>
          </a:p>
          <a:p>
            <a:pPr marL="457200" algn="just"/>
            <a:r>
              <a:rPr lang="fr-FR"/>
              <a:t>o   Coût</a:t>
            </a:r>
          </a:p>
          <a:p>
            <a:pPr algn="just"/>
            <a:r>
              <a:rPr lang="en-US"/>
              <a:t>Pour 480 </a:t>
            </a:r>
            <a:r>
              <a:rPr lang="en-US" err="1"/>
              <a:t>visiteurs</a:t>
            </a:r>
            <a:r>
              <a:rPr lang="en-US"/>
              <a:t>, nous </a:t>
            </a:r>
            <a:r>
              <a:rPr lang="en-US" err="1"/>
              <a:t>avons</a:t>
            </a:r>
            <a:r>
              <a:rPr lang="en-US"/>
              <a:t> </a:t>
            </a:r>
            <a:r>
              <a:rPr lang="en-US" err="1"/>
              <a:t>opté</a:t>
            </a:r>
            <a:r>
              <a:rPr lang="en-US"/>
              <a:t> pour du materiel </a:t>
            </a:r>
            <a:r>
              <a:rPr lang="en-US" err="1"/>
              <a:t>économique</a:t>
            </a:r>
            <a:r>
              <a:rPr lang="en-US"/>
              <a:t>, simple, performant, </a:t>
            </a:r>
            <a:r>
              <a:rPr lang="en-US" err="1"/>
              <a:t>mais</a:t>
            </a:r>
            <a:r>
              <a:rPr lang="en-US"/>
              <a:t> le budget </a:t>
            </a:r>
            <a:r>
              <a:rPr lang="en-US" err="1"/>
              <a:t>est</a:t>
            </a:r>
            <a:r>
              <a:rPr lang="en-US"/>
              <a:t> </a:t>
            </a:r>
            <a:r>
              <a:rPr lang="en-US" err="1"/>
              <a:t>très</a:t>
            </a:r>
            <a:r>
              <a:rPr lang="en-US"/>
              <a:t> </a:t>
            </a:r>
            <a:r>
              <a:rPr lang="en-US" err="1"/>
              <a:t>raisonable</a:t>
            </a:r>
            <a:r>
              <a:rPr lang="en-US"/>
              <a:t> car nous </a:t>
            </a:r>
            <a:r>
              <a:rPr lang="en-US" err="1"/>
              <a:t>avoisinerons</a:t>
            </a:r>
            <a:r>
              <a:rPr lang="en-US"/>
              <a:t> 500 000€.</a:t>
            </a:r>
            <a:endParaRPr lang="fr-FR"/>
          </a:p>
          <a:p>
            <a:pPr algn="just"/>
            <a:r>
              <a:rPr lang="en-US"/>
              <a:t> </a:t>
            </a:r>
            <a:endParaRPr lang="fr-FR"/>
          </a:p>
          <a:p>
            <a:pPr marL="457200" algn="just"/>
            <a:r>
              <a:rPr lang="fr-FR"/>
              <a:t>o   Sécurité</a:t>
            </a:r>
          </a:p>
          <a:p>
            <a:pPr algn="just"/>
            <a:r>
              <a:rPr lang="en-US"/>
              <a:t>Le </a:t>
            </a:r>
            <a:r>
              <a:rPr lang="en-US" err="1"/>
              <a:t>coeur</a:t>
            </a:r>
            <a:r>
              <a:rPr lang="en-US"/>
              <a:t> </a:t>
            </a:r>
            <a:r>
              <a:rPr lang="en-US" err="1"/>
              <a:t>d'une</a:t>
            </a:r>
            <a:r>
              <a:rPr lang="en-US"/>
              <a:t> </a:t>
            </a:r>
            <a:r>
              <a:rPr lang="en-US" err="1"/>
              <a:t>entreprise</a:t>
            </a:r>
            <a:r>
              <a:rPr lang="en-US"/>
              <a:t> ne </a:t>
            </a:r>
            <a:r>
              <a:rPr lang="en-US" err="1"/>
              <a:t>tient</a:t>
            </a:r>
            <a:r>
              <a:rPr lang="en-US"/>
              <a:t> que </a:t>
            </a:r>
            <a:r>
              <a:rPr lang="en-US" err="1"/>
              <a:t>dans</a:t>
            </a:r>
            <a:r>
              <a:rPr lang="en-US"/>
              <a:t> </a:t>
            </a:r>
            <a:r>
              <a:rPr lang="en-US" err="1"/>
              <a:t>sa</a:t>
            </a:r>
            <a:r>
              <a:rPr lang="en-US"/>
              <a:t> </a:t>
            </a:r>
            <a:r>
              <a:rPr lang="en-US" err="1"/>
              <a:t>securité</a:t>
            </a:r>
            <a:r>
              <a:rPr lang="en-US"/>
              <a:t>, nous </a:t>
            </a:r>
            <a:r>
              <a:rPr lang="en-US" err="1"/>
              <a:t>vous</a:t>
            </a:r>
            <a:r>
              <a:rPr lang="en-US"/>
              <a:t> </a:t>
            </a:r>
            <a:r>
              <a:rPr lang="en-US" err="1"/>
              <a:t>proposerons</a:t>
            </a:r>
            <a:r>
              <a:rPr lang="en-US"/>
              <a:t> </a:t>
            </a:r>
            <a:r>
              <a:rPr lang="en-US" err="1"/>
              <a:t>une</a:t>
            </a:r>
            <a:r>
              <a:rPr lang="en-US"/>
              <a:t> solution qui </a:t>
            </a:r>
            <a:r>
              <a:rPr lang="en-US" err="1"/>
              <a:t>repondra</a:t>
            </a:r>
            <a:r>
              <a:rPr lang="en-US"/>
              <a:t> à </a:t>
            </a:r>
            <a:r>
              <a:rPr lang="en-US" err="1"/>
              <a:t>vos</a:t>
            </a:r>
            <a:r>
              <a:rPr lang="en-US"/>
              <a:t> </a:t>
            </a:r>
            <a:r>
              <a:rPr lang="en-US" err="1"/>
              <a:t>attentes</a:t>
            </a:r>
            <a:r>
              <a:rPr lang="en-US"/>
              <a:t>.</a:t>
            </a:r>
            <a:endParaRPr lang="fr-FR"/>
          </a:p>
          <a:p>
            <a:pPr algn="just"/>
            <a:r>
              <a:rPr lang="en-US"/>
              <a:t>Une </a:t>
            </a:r>
            <a:r>
              <a:rPr lang="en-US" err="1"/>
              <a:t>fois</a:t>
            </a:r>
            <a:r>
              <a:rPr lang="en-US"/>
              <a:t> encore </a:t>
            </a:r>
            <a:r>
              <a:rPr lang="en-US" err="1"/>
              <a:t>aucune</a:t>
            </a:r>
            <a:r>
              <a:rPr lang="en-US"/>
              <a:t> </a:t>
            </a:r>
            <a:r>
              <a:rPr lang="en-US" err="1"/>
              <a:t>donnée</a:t>
            </a:r>
            <a:r>
              <a:rPr lang="en-US"/>
              <a:t> </a:t>
            </a:r>
            <a:r>
              <a:rPr lang="en-US" err="1"/>
              <a:t>personnelle</a:t>
            </a:r>
            <a:r>
              <a:rPr lang="en-US"/>
              <a:t> ne </a:t>
            </a:r>
            <a:r>
              <a:rPr lang="en-US" err="1"/>
              <a:t>fera</a:t>
            </a:r>
            <a:r>
              <a:rPr lang="en-US"/>
              <a:t> </a:t>
            </a:r>
            <a:r>
              <a:rPr lang="en-US" err="1"/>
              <a:t>l'objet</a:t>
            </a:r>
            <a:r>
              <a:rPr lang="en-US"/>
              <a:t> de </a:t>
            </a:r>
            <a:r>
              <a:rPr lang="en-US" err="1"/>
              <a:t>sauvegarde</a:t>
            </a:r>
            <a:r>
              <a:rPr lang="en-US"/>
              <a:t> de la part de </a:t>
            </a:r>
            <a:r>
              <a:rPr lang="en-US" err="1"/>
              <a:t>l'entreprise</a:t>
            </a:r>
            <a:r>
              <a:rPr lang="en-US"/>
              <a:t>, </a:t>
            </a:r>
            <a:r>
              <a:rPr lang="en-US" err="1"/>
              <a:t>aucune</a:t>
            </a:r>
            <a:r>
              <a:rPr lang="en-US"/>
              <a:t> </a:t>
            </a:r>
            <a:r>
              <a:rPr lang="en-US" err="1"/>
              <a:t>garantie</a:t>
            </a:r>
            <a:r>
              <a:rPr lang="en-US"/>
              <a:t> de conservation </a:t>
            </a:r>
            <a:r>
              <a:rPr lang="en-US" err="1"/>
              <a:t>n'est</a:t>
            </a:r>
            <a:r>
              <a:rPr lang="en-US"/>
              <a:t> </a:t>
            </a:r>
            <a:r>
              <a:rPr lang="en-US" err="1"/>
              <a:t>offerte</a:t>
            </a:r>
            <a:r>
              <a:rPr lang="en-US"/>
              <a:t> sur </a:t>
            </a:r>
            <a:r>
              <a:rPr lang="en-US" err="1"/>
              <a:t>ces</a:t>
            </a:r>
            <a:r>
              <a:rPr lang="en-US"/>
              <a:t> </a:t>
            </a:r>
            <a:r>
              <a:rPr lang="en-US" err="1"/>
              <a:t>données</a:t>
            </a:r>
            <a:r>
              <a:rPr lang="en-US"/>
              <a:t> </a:t>
            </a:r>
            <a:r>
              <a:rPr lang="en-US" err="1"/>
              <a:t>personnelles</a:t>
            </a:r>
            <a:r>
              <a:rPr lang="en-US"/>
              <a:t>.</a:t>
            </a:r>
            <a:endParaRPr lang="fr-F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1</a:t>
            </a:fld>
            <a:endParaRPr lang="fr-FR"/>
          </a:p>
        </p:txBody>
      </p:sp>
    </p:spTree>
    <p:extLst>
      <p:ext uri="{BB962C8B-B14F-4D97-AF65-F5344CB8AC3E}">
        <p14:creationId xmlns:p14="http://schemas.microsoft.com/office/powerpoint/2010/main" val="237527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Pour </a:t>
            </a:r>
            <a:r>
              <a:rPr lang="en-US" err="1"/>
              <a:t>l'antivirus</a:t>
            </a:r>
            <a:r>
              <a:rPr lang="en-US"/>
              <a:t> </a:t>
            </a:r>
            <a:r>
              <a:rPr lang="en-US" err="1"/>
              <a:t>j'ai</a:t>
            </a:r>
            <a:r>
              <a:rPr lang="en-US"/>
              <a:t> </a:t>
            </a:r>
            <a:r>
              <a:rPr lang="en-US" err="1"/>
              <a:t>choisie</a:t>
            </a:r>
            <a:r>
              <a:rPr lang="en-US"/>
              <a:t> Kaspersky qui </a:t>
            </a:r>
            <a:r>
              <a:rPr lang="en-US" err="1"/>
              <a:t>est</a:t>
            </a:r>
            <a:r>
              <a:rPr lang="en-US"/>
              <a:t> un antivirus </a:t>
            </a:r>
            <a:r>
              <a:rPr lang="en-US" err="1"/>
              <a:t>très</a:t>
            </a:r>
            <a:r>
              <a:rPr lang="en-US"/>
              <a:t> </a:t>
            </a:r>
            <a:r>
              <a:rPr lang="en-US" err="1"/>
              <a:t>utilisé</a:t>
            </a:r>
            <a:r>
              <a:rPr lang="en-US"/>
              <a:t>.</a:t>
            </a:r>
            <a:endParaRPr lang="fr-FR"/>
          </a:p>
          <a:p>
            <a:r>
              <a:rPr lang="en-US" err="1"/>
              <a:t>J'ai</a:t>
            </a:r>
            <a:r>
              <a:rPr lang="en-US"/>
              <a:t> </a:t>
            </a:r>
            <a:r>
              <a:rPr lang="en-US" err="1"/>
              <a:t>choisie</a:t>
            </a:r>
            <a:r>
              <a:rPr lang="en-US"/>
              <a:t> </a:t>
            </a:r>
            <a:r>
              <a:rPr lang="en-US" err="1"/>
              <a:t>l'offre</a:t>
            </a:r>
            <a:r>
              <a:rPr lang="en-US"/>
              <a:t> Security for business Advanced. </a:t>
            </a:r>
            <a:r>
              <a:rPr lang="en-US" err="1"/>
              <a:t>Cette</a:t>
            </a:r>
            <a:r>
              <a:rPr lang="en-US"/>
              <a:t> </a:t>
            </a:r>
            <a:r>
              <a:rPr lang="en-US" err="1"/>
              <a:t>offre</a:t>
            </a:r>
            <a:r>
              <a:rPr lang="en-US"/>
              <a:t> </a:t>
            </a:r>
            <a:r>
              <a:rPr lang="en-US" err="1"/>
              <a:t>comprend</a:t>
            </a:r>
            <a:r>
              <a:rPr lang="en-US"/>
              <a:t> : </a:t>
            </a:r>
            <a:endParaRPr lang="fr-FR"/>
          </a:p>
          <a:p>
            <a:r>
              <a:rPr lang="en-US"/>
              <a:t>-</a:t>
            </a:r>
            <a:r>
              <a:rPr lang="en-US" err="1"/>
              <a:t>Sécurisation</a:t>
            </a:r>
            <a:r>
              <a:rPr lang="en-US"/>
              <a:t> des </a:t>
            </a:r>
            <a:r>
              <a:rPr lang="en-US" err="1"/>
              <a:t>données</a:t>
            </a:r>
            <a:r>
              <a:rPr lang="en-US"/>
              <a:t> par </a:t>
            </a:r>
            <a:r>
              <a:rPr lang="en-US" err="1"/>
              <a:t>chiffrement</a:t>
            </a:r>
            <a:r>
              <a:rPr lang="en-US"/>
              <a:t> .</a:t>
            </a:r>
            <a:endParaRPr lang="fr-FR"/>
          </a:p>
          <a:p>
            <a:r>
              <a:rPr lang="en-US"/>
              <a:t>-</a:t>
            </a:r>
            <a:r>
              <a:rPr lang="en-US" err="1"/>
              <a:t>Sécurisation</a:t>
            </a:r>
            <a:r>
              <a:rPr lang="en-US"/>
              <a:t> Web et des applications.</a:t>
            </a:r>
            <a:endParaRPr lang="fr-FR"/>
          </a:p>
          <a:p>
            <a:r>
              <a:rPr lang="en-US"/>
              <a:t>-</a:t>
            </a:r>
            <a:r>
              <a:rPr lang="en-US" err="1"/>
              <a:t>Sécurisation</a:t>
            </a:r>
            <a:r>
              <a:rPr lang="en-US"/>
              <a:t> des </a:t>
            </a:r>
            <a:r>
              <a:rPr lang="en-US" err="1"/>
              <a:t>appareils</a:t>
            </a:r>
            <a:r>
              <a:rPr lang="en-US"/>
              <a:t> mobiles.</a:t>
            </a:r>
            <a:endParaRPr lang="fr-FR"/>
          </a:p>
          <a:p>
            <a:r>
              <a:rPr lang="en-US"/>
              <a:t>-Gestion </a:t>
            </a:r>
            <a:r>
              <a:rPr lang="en-US" err="1"/>
              <a:t>centralisé</a:t>
            </a:r>
            <a:r>
              <a:rPr lang="en-US"/>
              <a:t> de la </a:t>
            </a:r>
            <a:r>
              <a:rPr lang="en-US" err="1"/>
              <a:t>sécurité</a:t>
            </a:r>
            <a:r>
              <a:rPr lang="en-US"/>
              <a:t> grâce </a:t>
            </a:r>
            <a:r>
              <a:rPr lang="en-US" err="1"/>
              <a:t>une</a:t>
            </a:r>
            <a:r>
              <a:rPr lang="en-US"/>
              <a:t> console de </a:t>
            </a:r>
            <a:r>
              <a:rPr lang="en-US" err="1"/>
              <a:t>gestion</a:t>
            </a:r>
            <a:r>
              <a:rPr lang="en-US"/>
              <a:t>.</a:t>
            </a:r>
            <a:endParaRPr lang="fr-FR"/>
          </a:p>
          <a:p>
            <a:r>
              <a:rPr lang="en-US"/>
              <a:t>-Console </a:t>
            </a:r>
            <a:r>
              <a:rPr lang="en-US" err="1"/>
              <a:t>disponible</a:t>
            </a:r>
            <a:r>
              <a:rPr lang="en-US"/>
              <a:t> </a:t>
            </a:r>
            <a:r>
              <a:rPr lang="en-US" err="1"/>
              <a:t>aussi</a:t>
            </a:r>
            <a:r>
              <a:rPr lang="en-US"/>
              <a:t> </a:t>
            </a:r>
            <a:r>
              <a:rPr lang="en-US" err="1"/>
              <a:t>dans</a:t>
            </a:r>
            <a:r>
              <a:rPr lang="en-US"/>
              <a:t> le cloud.</a:t>
            </a:r>
            <a:endParaRPr lang="fr-FR"/>
          </a:p>
          <a:p>
            <a:r>
              <a:rPr lang="en-US"/>
              <a:t>-Compatible avec Windows, Mac et Linux.</a:t>
            </a:r>
            <a:endParaRPr lang="fr-FR"/>
          </a:p>
          <a:p>
            <a:r>
              <a:rPr lang="en-US"/>
              <a:t>-Protection des </a:t>
            </a:r>
            <a:r>
              <a:rPr lang="en-US" err="1"/>
              <a:t>serveurs</a:t>
            </a:r>
            <a:r>
              <a:rPr lang="en-US"/>
              <a:t>.</a:t>
            </a:r>
            <a:endParaRPr lang="fr-FR"/>
          </a:p>
          <a:p>
            <a:r>
              <a:rPr lang="en-US"/>
              <a:t>-</a:t>
            </a:r>
            <a:r>
              <a:rPr lang="en-US" err="1"/>
              <a:t>Profils</a:t>
            </a:r>
            <a:r>
              <a:rPr lang="en-US"/>
              <a:t> de </a:t>
            </a:r>
            <a:r>
              <a:rPr lang="en-US" err="1"/>
              <a:t>sécurité</a:t>
            </a:r>
            <a:r>
              <a:rPr lang="en-US"/>
              <a:t> </a:t>
            </a:r>
            <a:r>
              <a:rPr lang="en-US" err="1"/>
              <a:t>pré-configurés</a:t>
            </a:r>
            <a:r>
              <a:rPr lang="en-US"/>
              <a:t>.</a:t>
            </a:r>
            <a:endParaRPr lang="fr-FR"/>
          </a:p>
          <a:p>
            <a:r>
              <a:rPr lang="en-US" err="1"/>
              <a:t>Cette</a:t>
            </a:r>
            <a:r>
              <a:rPr lang="en-US"/>
              <a:t> </a:t>
            </a:r>
            <a:r>
              <a:rPr lang="en-US" err="1"/>
              <a:t>offre</a:t>
            </a:r>
            <a:r>
              <a:rPr lang="en-US"/>
              <a:t> </a:t>
            </a:r>
            <a:r>
              <a:rPr lang="en-US" err="1"/>
              <a:t>est</a:t>
            </a:r>
            <a:r>
              <a:rPr lang="en-US"/>
              <a:t> </a:t>
            </a:r>
            <a:r>
              <a:rPr lang="en-US" err="1"/>
              <a:t>basé</a:t>
            </a:r>
            <a:r>
              <a:rPr lang="en-US"/>
              <a:t> sur un </a:t>
            </a:r>
            <a:r>
              <a:rPr lang="en-US" err="1"/>
              <a:t>forfait</a:t>
            </a:r>
            <a:r>
              <a:rPr lang="en-US"/>
              <a:t> de 3 </a:t>
            </a:r>
            <a:r>
              <a:rPr lang="en-US" err="1"/>
              <a:t>ans</a:t>
            </a:r>
          </a:p>
          <a:p>
            <a:r>
              <a:rPr lang="en-US"/>
              <a:t> </a:t>
            </a:r>
            <a:endParaRPr lang="fr-FR"/>
          </a:p>
          <a:p>
            <a:r>
              <a:rPr lang="en-US"/>
              <a:t>Pour les </a:t>
            </a:r>
            <a:r>
              <a:rPr lang="en-US" err="1"/>
              <a:t>logiciels</a:t>
            </a:r>
            <a:r>
              <a:rPr lang="en-US"/>
              <a:t> de </a:t>
            </a:r>
            <a:r>
              <a:rPr lang="en-US" err="1"/>
              <a:t>traitement</a:t>
            </a:r>
            <a:r>
              <a:rPr lang="en-US"/>
              <a:t> de </a:t>
            </a:r>
            <a:r>
              <a:rPr lang="en-US" err="1"/>
              <a:t>données</a:t>
            </a:r>
            <a:r>
              <a:rPr lang="en-US"/>
              <a:t> : </a:t>
            </a:r>
            <a:endParaRPr lang="fr-FR"/>
          </a:p>
          <a:p>
            <a:r>
              <a:rPr lang="en-US" err="1"/>
              <a:t>J'ai</a:t>
            </a:r>
            <a:r>
              <a:rPr lang="en-US"/>
              <a:t> </a:t>
            </a:r>
            <a:r>
              <a:rPr lang="en-US" err="1"/>
              <a:t>choisie</a:t>
            </a:r>
            <a:r>
              <a:rPr lang="en-US"/>
              <a:t> le Pack office 365 </a:t>
            </a:r>
            <a:r>
              <a:rPr lang="en-US" err="1"/>
              <a:t>buisness</a:t>
            </a:r>
            <a:r>
              <a:rPr lang="en-US"/>
              <a:t> premium. Ce pack </a:t>
            </a:r>
            <a:r>
              <a:rPr lang="en-US" err="1"/>
              <a:t>est</a:t>
            </a:r>
            <a:r>
              <a:rPr lang="en-US"/>
              <a:t> </a:t>
            </a:r>
            <a:r>
              <a:rPr lang="en-US" err="1"/>
              <a:t>très</a:t>
            </a:r>
            <a:r>
              <a:rPr lang="en-US"/>
              <a:t> </a:t>
            </a:r>
            <a:r>
              <a:rPr lang="en-US" err="1"/>
              <a:t>complet</a:t>
            </a:r>
            <a:r>
              <a:rPr lang="en-US"/>
              <a:t> et </a:t>
            </a:r>
            <a:r>
              <a:rPr lang="en-US" err="1"/>
              <a:t>comprend</a:t>
            </a:r>
            <a:r>
              <a:rPr lang="en-US"/>
              <a:t> :     </a:t>
            </a:r>
            <a:endParaRPr lang="fr-FR"/>
          </a:p>
          <a:p>
            <a:r>
              <a:rPr lang="en-US"/>
              <a:t>le pack office 365 normal avec word, excel, power point </a:t>
            </a:r>
            <a:r>
              <a:rPr lang="en-US" err="1"/>
              <a:t>etc</a:t>
            </a:r>
            <a:r>
              <a:rPr lang="en-US"/>
              <a:t> ...., plus des </a:t>
            </a:r>
            <a:r>
              <a:rPr lang="en-US" err="1"/>
              <a:t>logiciels</a:t>
            </a:r>
            <a:r>
              <a:rPr lang="en-US"/>
              <a:t> pro </a:t>
            </a:r>
            <a:r>
              <a:rPr lang="en-US" err="1"/>
              <a:t>comme</a:t>
            </a:r>
            <a:r>
              <a:rPr lang="en-US"/>
              <a:t> : Skype pro, OneDrive, Yammer, Planner, Teams, PowerApps(qui </a:t>
            </a:r>
            <a:r>
              <a:rPr lang="en-US" err="1"/>
              <a:t>permet</a:t>
            </a:r>
            <a:r>
              <a:rPr lang="en-US"/>
              <a:t> de </a:t>
            </a:r>
            <a:r>
              <a:rPr lang="en-US" err="1"/>
              <a:t>créer</a:t>
            </a:r>
            <a:r>
              <a:rPr lang="en-US"/>
              <a:t> des applications </a:t>
            </a:r>
            <a:r>
              <a:rPr lang="en-US" err="1"/>
              <a:t>ou</a:t>
            </a:r>
            <a:r>
              <a:rPr lang="en-US"/>
              <a:t> des pages </a:t>
            </a:r>
            <a:r>
              <a:rPr lang="en-US" err="1"/>
              <a:t>facilement</a:t>
            </a:r>
            <a:r>
              <a:rPr lang="en-US"/>
              <a:t>)....</a:t>
            </a:r>
            <a:endParaRPr lang="fr-FR"/>
          </a:p>
          <a:p>
            <a:r>
              <a:rPr lang="en-US"/>
              <a:t> Ce pack </a:t>
            </a:r>
            <a:r>
              <a:rPr lang="en-US" err="1"/>
              <a:t>est</a:t>
            </a:r>
            <a:r>
              <a:rPr lang="en-US"/>
              <a:t> </a:t>
            </a:r>
            <a:r>
              <a:rPr lang="en-US" err="1"/>
              <a:t>uniquement</a:t>
            </a:r>
            <a:r>
              <a:rPr lang="en-US"/>
              <a:t> </a:t>
            </a:r>
            <a:r>
              <a:rPr lang="en-US" err="1"/>
              <a:t>disponible</a:t>
            </a:r>
            <a:r>
              <a:rPr lang="en-US"/>
              <a:t> </a:t>
            </a:r>
            <a:r>
              <a:rPr lang="en-US" err="1"/>
              <a:t>en</a:t>
            </a:r>
            <a:r>
              <a:rPr lang="en-US"/>
              <a:t> location par </a:t>
            </a:r>
            <a:r>
              <a:rPr lang="en-US" err="1"/>
              <a:t>mois</a:t>
            </a:r>
            <a:r>
              <a:rPr lang="en-US"/>
              <a:t>.</a:t>
            </a:r>
            <a:endParaRPr lang="fr-FR"/>
          </a:p>
          <a:p>
            <a:endParaRPr lang="en-US"/>
          </a:p>
          <a:p>
            <a:r>
              <a:rPr lang="en-US"/>
              <a:t>Et pour les </a:t>
            </a:r>
            <a:r>
              <a:rPr lang="en-US" err="1"/>
              <a:t>logiciels</a:t>
            </a:r>
            <a:r>
              <a:rPr lang="en-US"/>
              <a:t> </a:t>
            </a:r>
            <a:r>
              <a:rPr lang="en-US" err="1"/>
              <a:t>utilitaires</a:t>
            </a:r>
            <a:r>
              <a:rPr lang="en-US"/>
              <a:t> </a:t>
            </a:r>
            <a:r>
              <a:rPr lang="en-US" err="1"/>
              <a:t>j'ai</a:t>
            </a:r>
            <a:r>
              <a:rPr lang="en-US"/>
              <a:t> </a:t>
            </a:r>
            <a:r>
              <a:rPr lang="en-US" err="1"/>
              <a:t>choisie</a:t>
            </a:r>
            <a:r>
              <a:rPr lang="en-US"/>
              <a:t> </a:t>
            </a:r>
            <a:r>
              <a:rPr lang="en-US" err="1"/>
              <a:t>une</a:t>
            </a:r>
            <a:r>
              <a:rPr lang="en-US"/>
              <a:t> </a:t>
            </a:r>
            <a:r>
              <a:rPr lang="en-US" err="1"/>
              <a:t>liste</a:t>
            </a:r>
            <a:r>
              <a:rPr lang="en-US"/>
              <a:t> de base qui </a:t>
            </a:r>
            <a:r>
              <a:rPr lang="en-US" err="1"/>
              <a:t>peut</a:t>
            </a:r>
            <a:r>
              <a:rPr lang="en-US"/>
              <a:t> </a:t>
            </a:r>
            <a:r>
              <a:rPr lang="en-US" err="1"/>
              <a:t>être</a:t>
            </a:r>
            <a:r>
              <a:rPr lang="en-US"/>
              <a:t> </a:t>
            </a:r>
            <a:r>
              <a:rPr lang="en-US" err="1"/>
              <a:t>complété</a:t>
            </a:r>
            <a:r>
              <a:rPr lang="en-US"/>
              <a:t> : </a:t>
            </a:r>
            <a:endParaRPr lang="fr-FR"/>
          </a:p>
          <a:p>
            <a:r>
              <a:rPr lang="en-US"/>
              <a:t>Le </a:t>
            </a:r>
            <a:r>
              <a:rPr lang="en-US" err="1"/>
              <a:t>logiciel</a:t>
            </a:r>
            <a:r>
              <a:rPr lang="en-US"/>
              <a:t> Libre office pour </a:t>
            </a:r>
            <a:r>
              <a:rPr lang="en-US" err="1"/>
              <a:t>pouvoir</a:t>
            </a:r>
            <a:r>
              <a:rPr lang="en-US"/>
              <a:t> </a:t>
            </a:r>
            <a:r>
              <a:rPr lang="en-US" err="1"/>
              <a:t>visionner</a:t>
            </a:r>
            <a:r>
              <a:rPr lang="en-US"/>
              <a:t> des PDF, le </a:t>
            </a:r>
            <a:r>
              <a:rPr lang="en-US" err="1"/>
              <a:t>logiciel</a:t>
            </a:r>
            <a:r>
              <a:rPr lang="en-US"/>
              <a:t> VLC pour lire des </a:t>
            </a:r>
            <a:r>
              <a:rPr lang="en-US" err="1"/>
              <a:t>fichiers</a:t>
            </a:r>
            <a:r>
              <a:rPr lang="en-US"/>
              <a:t> </a:t>
            </a:r>
            <a:r>
              <a:rPr lang="en-US" err="1"/>
              <a:t>vidéos</a:t>
            </a:r>
            <a:r>
              <a:rPr lang="en-US"/>
              <a:t>, Java pour éxcuter </a:t>
            </a:r>
            <a:r>
              <a:rPr lang="en-US" err="1"/>
              <a:t>certaines</a:t>
            </a:r>
            <a:r>
              <a:rPr lang="en-US"/>
              <a:t> applications, Flash player pour executer des applications Web, 7Zip pour </a:t>
            </a:r>
            <a:r>
              <a:rPr lang="en-US" err="1"/>
              <a:t>décompresser</a:t>
            </a:r>
            <a:r>
              <a:rPr lang="en-US"/>
              <a:t> des </a:t>
            </a:r>
            <a:r>
              <a:rPr lang="en-US" err="1"/>
              <a:t>fichiers</a:t>
            </a:r>
            <a:r>
              <a:rPr lang="en-US"/>
              <a:t>, et google chrome qui </a:t>
            </a:r>
            <a:r>
              <a:rPr lang="en-US" err="1"/>
              <a:t>peut</a:t>
            </a:r>
            <a:r>
              <a:rPr lang="en-US"/>
              <a:t> </a:t>
            </a:r>
            <a:r>
              <a:rPr lang="en-US" err="1"/>
              <a:t>être</a:t>
            </a:r>
            <a:r>
              <a:rPr lang="en-US"/>
              <a:t> </a:t>
            </a:r>
            <a:r>
              <a:rPr lang="en-US" err="1"/>
              <a:t>utilisé</a:t>
            </a:r>
            <a:r>
              <a:rPr lang="en-US"/>
              <a:t> à la place de IE.</a:t>
            </a:r>
            <a:endParaRPr lang="fr-FR"/>
          </a:p>
          <a:p>
            <a:endParaRPr lang="en-US"/>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11</a:t>
            </a:fld>
            <a:endParaRPr lang="fr-FR"/>
          </a:p>
        </p:txBody>
      </p:sp>
    </p:spTree>
    <p:extLst>
      <p:ext uri="{BB962C8B-B14F-4D97-AF65-F5344CB8AC3E}">
        <p14:creationId xmlns:p14="http://schemas.microsoft.com/office/powerpoint/2010/main" val="427955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
                <a:solidFill>
                  <a:srgbClr val="FFFFFF"/>
                </a:solidFill>
              </a:rPr>
              <a:t>Windows </a:t>
            </a:r>
            <a:r>
              <a:rPr lang="fr" err="1">
                <a:solidFill>
                  <a:srgbClr val="FFFFFF"/>
                </a:solidFill>
              </a:rPr>
              <a:t>Deployement</a:t>
            </a:r>
            <a:r>
              <a:rPr lang="fr">
                <a:solidFill>
                  <a:srgbClr val="FFFFFF"/>
                </a:solidFill>
              </a:rPr>
              <a:t> Services permet de déployer des systèmes Windows sur le réseau. Il n'y a donc pas besoin de les installer à partir d'un CD ou d'un DVD. Cette solution est assez simple à utiliser.</a:t>
            </a:r>
            <a:endParaRPr lang="fr-FR"/>
          </a:p>
          <a:p>
            <a:r>
              <a:rPr lang="fr">
                <a:solidFill>
                  <a:srgbClr val="FFFFFF"/>
                </a:solidFill>
              </a:rPr>
              <a:t>Cela permet de diminuer les coûts par rapport à une installation manuelle.</a:t>
            </a:r>
            <a:endParaRPr lang="fr-FR"/>
          </a:p>
          <a:p>
            <a:r>
              <a:rPr lang="fr">
                <a:solidFill>
                  <a:srgbClr val="FFFFFF"/>
                </a:solidFill>
              </a:rPr>
              <a:t>Un outil est intégré : l'Assistant de Capture d'Images. Il permet de créer des images de l'ordinateur de référence facilement.</a:t>
            </a:r>
            <a:endParaRPr lang="fr-FR"/>
          </a:p>
          <a:p>
            <a:r>
              <a:rPr lang="fr">
                <a:solidFill>
                  <a:srgbClr val="FFFFFF"/>
                </a:solidFill>
              </a:rPr>
              <a:t>Les pilotes sont aussi installés sur les ordinateurs.</a:t>
            </a:r>
            <a:endParaRPr lang="fr-FR"/>
          </a:p>
          <a:p>
            <a:r>
              <a:rPr lang="fr">
                <a:solidFill>
                  <a:srgbClr val="FFFFFF"/>
                </a:solidFill>
              </a:rPr>
              <a:t>Cette solution est gratuite si le serveur utilisé dans l’entreprise est un </a:t>
            </a:r>
            <a:r>
              <a:rPr lang="fr" err="1">
                <a:solidFill>
                  <a:srgbClr val="FFFFFF"/>
                </a:solidFill>
              </a:rPr>
              <a:t>Window</a:t>
            </a:r>
            <a:r>
              <a:rPr lang="fr">
                <a:solidFill>
                  <a:srgbClr val="FFFFFF"/>
                </a:solidFill>
              </a:rPr>
              <a:t> Server.</a:t>
            </a:r>
            <a:endParaRPr lang="fr-FR"/>
          </a:p>
          <a:p>
            <a:endParaRPr lang="en-US"/>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12</a:t>
            </a:fld>
            <a:endParaRPr lang="fr-FR"/>
          </a:p>
        </p:txBody>
      </p:sp>
    </p:spTree>
    <p:extLst>
      <p:ext uri="{BB962C8B-B14F-4D97-AF65-F5344CB8AC3E}">
        <p14:creationId xmlns:p14="http://schemas.microsoft.com/office/powerpoint/2010/main" val="125307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
              <a:t>Comme l'entreprise est basé sur Paris, on commence par nommer tous les équipement par le préfix "PAR". Puis séparé par un tiret la lettre "L" pour les Laptops, un "C" pour computer et un "T" pour les tablettes. Ensuite séparé par un tiret, les lettres : "S","N","E","O","C". C'est lettres correspondent à la situation géographique du site : Sud, Nord, Est, Ouest et Centre. Puis séparé avec trois tirets, un numéro correspondant à chaque équipement.</a:t>
            </a:r>
            <a:endParaRPr lang="fr" err="1"/>
          </a:p>
          <a:p>
            <a:endParaRPr lang="f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13</a:t>
            </a:fld>
            <a:endParaRPr lang="fr-FR"/>
          </a:p>
        </p:txBody>
      </p:sp>
    </p:spTree>
    <p:extLst>
      <p:ext uri="{BB962C8B-B14F-4D97-AF65-F5344CB8AC3E}">
        <p14:creationId xmlns:p14="http://schemas.microsoft.com/office/powerpoint/2010/main" val="32459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
              <a:t>Cette fiche est séparée en deux parties : </a:t>
            </a:r>
            <a:endParaRPr lang="fr-FR"/>
          </a:p>
          <a:p>
            <a:r>
              <a:rPr lang="fr"/>
              <a:t>La première partie est une partie consacrée aux préparations effectués, la deuxième pour la vérification des éléments installés et du bon fonctionnement de différents services comme la bonne activation de la licence Windows, du bon fonctionnement des divers logiciels installés ou encore du bon fonctionnement du Wifi.</a:t>
            </a:r>
          </a:p>
          <a:p>
            <a:endParaRPr lang="f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14</a:t>
            </a:fld>
            <a:endParaRPr lang="fr-FR"/>
          </a:p>
        </p:txBody>
      </p:sp>
    </p:spTree>
    <p:extLst>
      <p:ext uri="{BB962C8B-B14F-4D97-AF65-F5344CB8AC3E}">
        <p14:creationId xmlns:p14="http://schemas.microsoft.com/office/powerpoint/2010/main" val="378797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
                <a:solidFill>
                  <a:srgbClr val="FFFFFF"/>
                </a:solidFill>
              </a:rPr>
              <a:t>Cette fiche est composée de deux parties : la première partie est réservé à une phase de test. Un benchmark sera effectué afin de valider le fonctionnement des composants comme le processeur, la ram…..</a:t>
            </a:r>
            <a:endParaRPr lang="fr-FR"/>
          </a:p>
          <a:p>
            <a:r>
              <a:rPr lang="fr">
                <a:solidFill>
                  <a:srgbClr val="FFFFFF"/>
                </a:solidFill>
              </a:rPr>
              <a:t>Puis la deuxième partie est une phase de reconditionnement, il y a les différentes étapes de la procédure, puis une petite section à la fin pour écrire des problèmes éventuels.</a:t>
            </a:r>
            <a:endParaRPr lang="fr"/>
          </a:p>
          <a:p>
            <a:endParaRPr lang="fr"/>
          </a:p>
          <a:p>
            <a:endParaRPr lang="f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15</a:t>
            </a:fld>
            <a:endParaRPr lang="fr-FR"/>
          </a:p>
        </p:txBody>
      </p:sp>
    </p:spTree>
    <p:extLst>
      <p:ext uri="{BB962C8B-B14F-4D97-AF65-F5344CB8AC3E}">
        <p14:creationId xmlns:p14="http://schemas.microsoft.com/office/powerpoint/2010/main" val="1113281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
              <a:t>Cette fiche est très simple, elle est seulement composé de 3 sections : le détail de la panne, la réparation attendue et autres informations.</a:t>
            </a:r>
          </a:p>
          <a:p>
            <a:endParaRPr lang="f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16</a:t>
            </a:fld>
            <a:endParaRPr lang="fr-FR"/>
          </a:p>
        </p:txBody>
      </p:sp>
    </p:spTree>
    <p:extLst>
      <p:ext uri="{BB962C8B-B14F-4D97-AF65-F5344CB8AC3E}">
        <p14:creationId xmlns:p14="http://schemas.microsoft.com/office/powerpoint/2010/main" val="335786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
              <a:t>Voici la charte informatique. Elle aborde tous les points sur la sécurité des données et sur l'équipement.</a:t>
            </a: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17</a:t>
            </a:fld>
            <a:endParaRPr lang="fr-FR"/>
          </a:p>
        </p:txBody>
      </p:sp>
    </p:spTree>
    <p:extLst>
      <p:ext uri="{BB962C8B-B14F-4D97-AF65-F5344CB8AC3E}">
        <p14:creationId xmlns:p14="http://schemas.microsoft.com/office/powerpoint/2010/main" val="319578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err="1"/>
              <a:t>Voici</a:t>
            </a:r>
            <a:r>
              <a:rPr lang="en-US"/>
              <a:t> la </a:t>
            </a:r>
            <a:r>
              <a:rPr lang="en-US" err="1"/>
              <a:t>liste</a:t>
            </a:r>
            <a:r>
              <a:rPr lang="en-US"/>
              <a:t> des liens </a:t>
            </a:r>
            <a:r>
              <a:rPr lang="en-US" err="1"/>
              <a:t>vers</a:t>
            </a:r>
            <a:r>
              <a:rPr lang="en-US"/>
              <a:t> les sites </a:t>
            </a:r>
            <a:r>
              <a:rPr lang="en-US" err="1"/>
              <a:t>où</a:t>
            </a:r>
            <a:r>
              <a:rPr lang="en-US"/>
              <a:t> on nous </a:t>
            </a:r>
            <a:r>
              <a:rPr lang="en-US" err="1"/>
              <a:t>avons</a:t>
            </a:r>
            <a:r>
              <a:rPr lang="en-US"/>
              <a:t> </a:t>
            </a:r>
            <a:r>
              <a:rPr lang="en-US" err="1"/>
              <a:t>trouvé</a:t>
            </a:r>
            <a:r>
              <a:rPr lang="en-US"/>
              <a:t> </a:t>
            </a:r>
            <a:r>
              <a:rPr lang="en-US" err="1"/>
              <a:t>toutes</a:t>
            </a:r>
            <a:r>
              <a:rPr lang="en-US"/>
              <a:t> les </a:t>
            </a:r>
            <a:r>
              <a:rPr lang="en-US" err="1"/>
              <a:t>informations</a:t>
            </a:r>
            <a:r>
              <a:rPr lang="en-US"/>
              <a:t>.</a:t>
            </a:r>
            <a:endParaRPr lang="en-US" err="1"/>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18</a:t>
            </a:fld>
            <a:endParaRPr lang="fr-FR"/>
          </a:p>
        </p:txBody>
      </p:sp>
    </p:spTree>
    <p:extLst>
      <p:ext uri="{BB962C8B-B14F-4D97-AF65-F5344CB8AC3E}">
        <p14:creationId xmlns:p14="http://schemas.microsoft.com/office/powerpoint/2010/main" val="349077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Dans ce projet nous vous présenterons donc:</a:t>
            </a: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2</a:t>
            </a:fld>
            <a:endParaRPr lang="fr-FR"/>
          </a:p>
        </p:txBody>
      </p:sp>
    </p:spTree>
    <p:extLst>
      <p:ext uri="{BB962C8B-B14F-4D97-AF65-F5344CB8AC3E}">
        <p14:creationId xmlns:p14="http://schemas.microsoft.com/office/powerpoint/2010/main" val="326027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Pour la proposition 1, Nous </a:t>
            </a:r>
            <a:r>
              <a:rPr lang="en-US" err="1"/>
              <a:t>vous</a:t>
            </a:r>
            <a:r>
              <a:rPr lang="en-US"/>
              <a:t> </a:t>
            </a:r>
            <a:r>
              <a:rPr lang="en-US" err="1"/>
              <a:t>présentons</a:t>
            </a:r>
            <a:r>
              <a:rPr lang="en-US"/>
              <a:t> </a:t>
            </a:r>
            <a:r>
              <a:rPr lang="en-US" err="1"/>
              <a:t>L'acer</a:t>
            </a:r>
            <a:r>
              <a:rPr lang="en-US"/>
              <a:t> Aspire qui </a:t>
            </a:r>
            <a:r>
              <a:rPr lang="en-US" err="1"/>
              <a:t>rivalise</a:t>
            </a:r>
            <a:r>
              <a:rPr lang="en-US"/>
              <a:t> </a:t>
            </a:r>
            <a:r>
              <a:rPr lang="en-US" err="1"/>
              <a:t>aujourd'hui</a:t>
            </a:r>
            <a:r>
              <a:rPr lang="en-US"/>
              <a:t> avec les </a:t>
            </a:r>
            <a:r>
              <a:rPr lang="en-US" err="1"/>
              <a:t>ordinateurs</a:t>
            </a:r>
            <a:r>
              <a:rPr lang="en-US"/>
              <a:t> </a:t>
            </a:r>
            <a:r>
              <a:rPr lang="en-US" err="1"/>
              <a:t>haut</a:t>
            </a:r>
            <a:r>
              <a:rPr lang="en-US"/>
              <a:t> de </a:t>
            </a:r>
            <a:r>
              <a:rPr lang="en-US" err="1"/>
              <a:t>gamme</a:t>
            </a:r>
            <a:r>
              <a:rPr lang="en-US"/>
              <a:t>.</a:t>
            </a:r>
          </a:p>
          <a:p>
            <a:r>
              <a:rPr lang="en-US" err="1"/>
              <a:t>Très</a:t>
            </a:r>
            <a:r>
              <a:rPr lang="en-US"/>
              <a:t> facile </a:t>
            </a:r>
            <a:r>
              <a:rPr lang="en-US" err="1"/>
              <a:t>dans</a:t>
            </a:r>
            <a:r>
              <a:rPr lang="en-US"/>
              <a:t> </a:t>
            </a:r>
            <a:r>
              <a:rPr lang="en-US" err="1"/>
              <a:t>sa</a:t>
            </a:r>
            <a:r>
              <a:rPr lang="en-US"/>
              <a:t> </a:t>
            </a:r>
            <a:r>
              <a:rPr lang="en-US" err="1"/>
              <a:t>prise</a:t>
            </a:r>
            <a:r>
              <a:rPr lang="en-US"/>
              <a:t> </a:t>
            </a:r>
            <a:r>
              <a:rPr lang="en-US" err="1"/>
              <a:t>en</a:t>
            </a:r>
            <a:r>
              <a:rPr lang="en-US"/>
              <a:t> main </a:t>
            </a:r>
            <a:r>
              <a:rPr lang="en-US" err="1"/>
              <a:t>mais</a:t>
            </a:r>
            <a:r>
              <a:rPr lang="en-US"/>
              <a:t> </a:t>
            </a:r>
            <a:r>
              <a:rPr lang="en-US" err="1"/>
              <a:t>aussi</a:t>
            </a:r>
            <a:r>
              <a:rPr lang="en-US"/>
              <a:t> </a:t>
            </a:r>
            <a:r>
              <a:rPr lang="en-US" err="1"/>
              <a:t>pocède</a:t>
            </a:r>
            <a:r>
              <a:rPr lang="en-US"/>
              <a:t> </a:t>
            </a:r>
            <a:r>
              <a:rPr lang="en-US" err="1"/>
              <a:t>une</a:t>
            </a:r>
            <a:r>
              <a:rPr lang="en-US"/>
              <a:t> </a:t>
            </a:r>
            <a:r>
              <a:rPr lang="en-US" err="1"/>
              <a:t>grande</a:t>
            </a:r>
            <a:r>
              <a:rPr lang="en-US"/>
              <a:t> </a:t>
            </a:r>
            <a:r>
              <a:rPr lang="en-US" err="1"/>
              <a:t>autonomie</a:t>
            </a:r>
            <a:r>
              <a:rPr lang="en-US"/>
              <a:t>, </a:t>
            </a:r>
            <a:r>
              <a:rPr lang="en-US" err="1"/>
              <a:t>d'environ</a:t>
            </a:r>
            <a:r>
              <a:rPr lang="en-US"/>
              <a:t> 8H.</a:t>
            </a:r>
          </a:p>
          <a:p>
            <a:r>
              <a:rPr lang="en-US"/>
              <a:t>Pour </a:t>
            </a:r>
            <a:r>
              <a:rPr lang="en-US" err="1"/>
              <a:t>ce</a:t>
            </a:r>
            <a:r>
              <a:rPr lang="en-US"/>
              <a:t> model, </a:t>
            </a:r>
            <a:r>
              <a:rPr lang="en-US" err="1"/>
              <a:t>vous</a:t>
            </a:r>
            <a:r>
              <a:rPr lang="en-US"/>
              <a:t> </a:t>
            </a:r>
            <a:r>
              <a:rPr lang="en-US" err="1"/>
              <a:t>avez</a:t>
            </a:r>
            <a:r>
              <a:rPr lang="en-US"/>
              <a:t> </a:t>
            </a:r>
            <a:r>
              <a:rPr lang="en-US" err="1"/>
              <a:t>une</a:t>
            </a:r>
            <a:r>
              <a:rPr lang="en-US"/>
              <a:t> carte </a:t>
            </a:r>
            <a:r>
              <a:rPr lang="en-US" err="1"/>
              <a:t>Wifi</a:t>
            </a:r>
            <a:r>
              <a:rPr lang="en-US"/>
              <a:t> de </a:t>
            </a:r>
            <a:r>
              <a:rPr lang="en-US" err="1"/>
              <a:t>dernière</a:t>
            </a:r>
            <a:r>
              <a:rPr lang="en-US"/>
              <a:t> generation la 802.11AC et un </a:t>
            </a:r>
            <a:r>
              <a:rPr lang="en-US" err="1"/>
              <a:t>pris</a:t>
            </a:r>
            <a:r>
              <a:rPr lang="en-US"/>
              <a:t> </a:t>
            </a:r>
            <a:r>
              <a:rPr lang="en-US" err="1"/>
              <a:t>très</a:t>
            </a:r>
            <a:r>
              <a:rPr lang="en-US"/>
              <a:t> </a:t>
            </a:r>
            <a:r>
              <a:rPr lang="en-US" err="1"/>
              <a:t>interressant</a:t>
            </a:r>
            <a:r>
              <a:rPr lang="en-US"/>
              <a:t> </a:t>
            </a:r>
            <a:r>
              <a:rPr lang="fr-FR" noProof="1"/>
              <a:t>dont </a:t>
            </a:r>
            <a:r>
              <a:rPr lang="en-US" err="1"/>
              <a:t>il</a:t>
            </a:r>
            <a:r>
              <a:rPr lang="en-US"/>
              <a:t> </a:t>
            </a:r>
            <a:r>
              <a:rPr lang="en-US" err="1"/>
              <a:t>faut</a:t>
            </a:r>
            <a:r>
              <a:rPr lang="en-US"/>
              <a:t> pas negliger.</a:t>
            </a: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4</a:t>
            </a:fld>
            <a:endParaRPr lang="fr-FR"/>
          </a:p>
        </p:txBody>
      </p:sp>
    </p:spTree>
    <p:extLst>
      <p:ext uri="{BB962C8B-B14F-4D97-AF65-F5344CB8AC3E}">
        <p14:creationId xmlns:p14="http://schemas.microsoft.com/office/powerpoint/2010/main" val="294283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Pour </a:t>
            </a:r>
            <a:r>
              <a:rPr lang="en-US" err="1"/>
              <a:t>chaque</a:t>
            </a:r>
            <a:r>
              <a:rPr lang="en-US"/>
              <a:t> </a:t>
            </a:r>
            <a:r>
              <a:rPr lang="en-US" err="1"/>
              <a:t>appareil</a:t>
            </a:r>
            <a:r>
              <a:rPr lang="en-US"/>
              <a:t> </a:t>
            </a:r>
            <a:r>
              <a:rPr lang="en-US" err="1"/>
              <a:t>proposé</a:t>
            </a:r>
            <a:r>
              <a:rPr lang="en-US"/>
              <a:t>, nous </a:t>
            </a:r>
            <a:r>
              <a:rPr lang="en-US" err="1"/>
              <a:t>avons</a:t>
            </a:r>
            <a:r>
              <a:rPr lang="en-US"/>
              <a:t> </a:t>
            </a:r>
            <a:r>
              <a:rPr lang="en-US" err="1"/>
              <a:t>en</a:t>
            </a:r>
            <a:r>
              <a:rPr lang="en-US"/>
              <a:t> plus </a:t>
            </a:r>
            <a:r>
              <a:rPr lang="en-US" err="1"/>
              <a:t>une</a:t>
            </a:r>
            <a:r>
              <a:rPr lang="en-US"/>
              <a:t> batterie </a:t>
            </a:r>
            <a:r>
              <a:rPr lang="en-US" err="1"/>
              <a:t>secondaire</a:t>
            </a:r>
            <a:r>
              <a:rPr lang="en-US"/>
              <a:t> pour les </a:t>
            </a:r>
            <a:r>
              <a:rPr lang="en-US" err="1"/>
              <a:t>imprevus</a:t>
            </a:r>
            <a:r>
              <a:rPr lang="en-US"/>
              <a:t> qui </a:t>
            </a:r>
            <a:r>
              <a:rPr lang="en-US" err="1"/>
              <a:t>peuvent</a:t>
            </a:r>
            <a:r>
              <a:rPr lang="en-US"/>
              <a:t> </a:t>
            </a:r>
            <a:r>
              <a:rPr lang="en-US" err="1"/>
              <a:t>être</a:t>
            </a:r>
            <a:r>
              <a:rPr lang="en-US"/>
              <a:t> de </a:t>
            </a:r>
            <a:r>
              <a:rPr lang="en-US" err="1"/>
              <a:t>différentes</a:t>
            </a:r>
            <a:r>
              <a:rPr lang="en-US"/>
              <a:t> natures.</a:t>
            </a: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5</a:t>
            </a:fld>
            <a:endParaRPr lang="fr-FR"/>
          </a:p>
        </p:txBody>
      </p:sp>
    </p:spTree>
    <p:extLst>
      <p:ext uri="{BB962C8B-B14F-4D97-AF65-F5344CB8AC3E}">
        <p14:creationId xmlns:p14="http://schemas.microsoft.com/office/powerpoint/2010/main" val="266337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Pour la proposition 2, Nous </a:t>
            </a:r>
            <a:r>
              <a:rPr lang="en-US" err="1"/>
              <a:t>vous</a:t>
            </a:r>
            <a:r>
              <a:rPr lang="en-US"/>
              <a:t> </a:t>
            </a:r>
            <a:r>
              <a:rPr lang="en-US" err="1"/>
              <a:t>présentons</a:t>
            </a:r>
            <a:r>
              <a:rPr lang="en-US"/>
              <a:t> </a:t>
            </a:r>
            <a:r>
              <a:rPr lang="fr-FR" b="1" err="1"/>
              <a:t>Vostro</a:t>
            </a:r>
            <a:r>
              <a:rPr lang="fr-FR" b="1"/>
              <a:t> 14 de Dell</a:t>
            </a:r>
            <a:endParaRPr lang="en-US"/>
          </a:p>
          <a:p>
            <a:r>
              <a:rPr lang="en-US" err="1"/>
              <a:t>Très</a:t>
            </a:r>
            <a:r>
              <a:rPr lang="en-US"/>
              <a:t> facile </a:t>
            </a:r>
            <a:r>
              <a:rPr lang="en-US" err="1"/>
              <a:t>dans</a:t>
            </a:r>
            <a:r>
              <a:rPr lang="en-US"/>
              <a:t> </a:t>
            </a:r>
            <a:r>
              <a:rPr lang="en-US" err="1"/>
              <a:t>sa</a:t>
            </a:r>
            <a:r>
              <a:rPr lang="en-US"/>
              <a:t> </a:t>
            </a:r>
            <a:r>
              <a:rPr lang="en-US" err="1"/>
              <a:t>prise</a:t>
            </a:r>
            <a:r>
              <a:rPr lang="en-US"/>
              <a:t> </a:t>
            </a:r>
            <a:r>
              <a:rPr lang="en-US" err="1"/>
              <a:t>en</a:t>
            </a:r>
            <a:r>
              <a:rPr lang="en-US"/>
              <a:t> main </a:t>
            </a:r>
            <a:r>
              <a:rPr lang="en-US" err="1"/>
              <a:t>aussi</a:t>
            </a:r>
            <a:r>
              <a:rPr lang="en-US"/>
              <a:t>.</a:t>
            </a:r>
          </a:p>
          <a:p>
            <a:r>
              <a:rPr lang="en-US"/>
              <a:t>Il a </a:t>
            </a:r>
            <a:r>
              <a:rPr lang="en-US" err="1"/>
              <a:t>presque</a:t>
            </a:r>
            <a:r>
              <a:rPr lang="en-US"/>
              <a:t> les </a:t>
            </a:r>
            <a:r>
              <a:rPr lang="en-US" err="1"/>
              <a:t>mêmes</a:t>
            </a:r>
            <a:r>
              <a:rPr lang="en-US"/>
              <a:t> </a:t>
            </a:r>
            <a:r>
              <a:rPr lang="en-US" err="1"/>
              <a:t>caracteristiques</a:t>
            </a:r>
            <a:r>
              <a:rPr lang="en-US"/>
              <a:t> que </a:t>
            </a:r>
            <a:r>
              <a:rPr lang="en-US" err="1"/>
              <a:t>notre</a:t>
            </a:r>
            <a:r>
              <a:rPr lang="en-US"/>
              <a:t> Acer </a:t>
            </a:r>
            <a:r>
              <a:rPr lang="en-US" err="1"/>
              <a:t>mais</a:t>
            </a:r>
            <a:r>
              <a:rPr lang="en-US"/>
              <a:t> </a:t>
            </a:r>
            <a:r>
              <a:rPr lang="en-US" err="1"/>
              <a:t>il</a:t>
            </a:r>
            <a:r>
              <a:rPr lang="en-US"/>
              <a:t> </a:t>
            </a:r>
            <a:r>
              <a:rPr lang="en-US" err="1"/>
              <a:t>faut</a:t>
            </a:r>
            <a:r>
              <a:rPr lang="en-US"/>
              <a:t> savoir </a:t>
            </a:r>
            <a:r>
              <a:rPr lang="en-US" err="1"/>
              <a:t>qu'il</a:t>
            </a:r>
            <a:r>
              <a:rPr lang="en-US"/>
              <a:t> </a:t>
            </a:r>
            <a:r>
              <a:rPr lang="en-US" err="1"/>
              <a:t>pèse</a:t>
            </a:r>
            <a:r>
              <a:rPr lang="en-US"/>
              <a:t> que 1,6Kg </a:t>
            </a:r>
            <a:r>
              <a:rPr lang="en-US" err="1"/>
              <a:t>ce</a:t>
            </a:r>
            <a:r>
              <a:rPr lang="en-US"/>
              <a:t> qui </a:t>
            </a:r>
            <a:r>
              <a:rPr lang="en-US" err="1"/>
              <a:t>est</a:t>
            </a:r>
            <a:r>
              <a:rPr lang="en-US"/>
              <a:t> </a:t>
            </a:r>
            <a:r>
              <a:rPr lang="en-US" err="1"/>
              <a:t>assé</a:t>
            </a:r>
            <a:r>
              <a:rPr lang="en-US"/>
              <a:t> </a:t>
            </a:r>
            <a:r>
              <a:rPr lang="en-US" err="1"/>
              <a:t>léger</a:t>
            </a:r>
            <a:r>
              <a:rPr lang="en-US"/>
              <a:t> pour les </a:t>
            </a:r>
            <a:r>
              <a:rPr lang="en-US" err="1"/>
              <a:t>visiteur</a:t>
            </a:r>
            <a:r>
              <a:rPr lang="en-US"/>
              <a:t> qui </a:t>
            </a:r>
            <a:r>
              <a:rPr lang="en-US" err="1"/>
              <a:t>sont</a:t>
            </a:r>
            <a:r>
              <a:rPr lang="en-US"/>
              <a:t> </a:t>
            </a:r>
            <a:r>
              <a:rPr lang="en-US" err="1"/>
              <a:t>toujours</a:t>
            </a:r>
            <a:r>
              <a:rPr lang="en-US"/>
              <a:t> </a:t>
            </a:r>
            <a:r>
              <a:rPr lang="en-US" err="1"/>
              <a:t>en</a:t>
            </a:r>
            <a:r>
              <a:rPr lang="en-US"/>
              <a:t> mouvement.</a:t>
            </a: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6</a:t>
            </a:fld>
            <a:endParaRPr lang="fr-FR"/>
          </a:p>
        </p:txBody>
      </p:sp>
    </p:spTree>
    <p:extLst>
      <p:ext uri="{BB962C8B-B14F-4D97-AF65-F5344CB8AC3E}">
        <p14:creationId xmlns:p14="http://schemas.microsoft.com/office/powerpoint/2010/main" val="89629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err="1"/>
              <a:t>Certains</a:t>
            </a:r>
            <a:r>
              <a:rPr lang="en-US"/>
              <a:t> </a:t>
            </a:r>
            <a:r>
              <a:rPr lang="en-US" err="1"/>
              <a:t>visiteurs</a:t>
            </a:r>
            <a:r>
              <a:rPr lang="en-US"/>
              <a:t> </a:t>
            </a:r>
            <a:r>
              <a:rPr lang="en-US" err="1"/>
              <a:t>partiront</a:t>
            </a:r>
            <a:r>
              <a:rPr lang="en-US"/>
              <a:t> </a:t>
            </a:r>
            <a:r>
              <a:rPr lang="en-US" err="1"/>
              <a:t>en</a:t>
            </a:r>
            <a:r>
              <a:rPr lang="en-US"/>
              <a:t> </a:t>
            </a:r>
            <a:r>
              <a:rPr lang="en-US" err="1"/>
              <a:t>dehors</a:t>
            </a:r>
            <a:r>
              <a:rPr lang="en-US"/>
              <a:t> de </a:t>
            </a:r>
            <a:r>
              <a:rPr lang="en-US" err="1"/>
              <a:t>leur</a:t>
            </a:r>
            <a:r>
              <a:rPr lang="en-US"/>
              <a:t> site </a:t>
            </a:r>
            <a:r>
              <a:rPr lang="en-US" err="1"/>
              <a:t>afin</a:t>
            </a:r>
            <a:r>
              <a:rPr lang="en-US"/>
              <a:t> de </a:t>
            </a:r>
            <a:r>
              <a:rPr lang="en-US" err="1"/>
              <a:t>mener</a:t>
            </a:r>
            <a:r>
              <a:rPr lang="en-US"/>
              <a:t> à </a:t>
            </a:r>
            <a:r>
              <a:rPr lang="en-US" err="1"/>
              <a:t>bien</a:t>
            </a:r>
            <a:r>
              <a:rPr lang="en-US"/>
              <a:t> les </a:t>
            </a:r>
            <a:r>
              <a:rPr lang="en-US" err="1"/>
              <a:t>tâches</a:t>
            </a:r>
            <a:r>
              <a:rPr lang="en-US"/>
              <a:t> qui </a:t>
            </a:r>
            <a:r>
              <a:rPr lang="en-US" err="1"/>
              <a:t>leurs</a:t>
            </a:r>
            <a:r>
              <a:rPr lang="en-US"/>
              <a:t> </a:t>
            </a:r>
            <a:r>
              <a:rPr lang="en-US" err="1"/>
              <a:t>seront</a:t>
            </a:r>
            <a:r>
              <a:rPr lang="en-US"/>
              <a:t> </a:t>
            </a:r>
            <a:r>
              <a:rPr lang="en-US" err="1"/>
              <a:t>assignées</a:t>
            </a:r>
            <a:r>
              <a:rPr lang="en-US"/>
              <a:t>, </a:t>
            </a:r>
            <a:r>
              <a:rPr lang="en-US" err="1"/>
              <a:t>il</a:t>
            </a:r>
            <a:r>
              <a:rPr lang="en-US"/>
              <a:t> </a:t>
            </a:r>
            <a:r>
              <a:rPr lang="en-US" err="1"/>
              <a:t>pourrait</a:t>
            </a:r>
            <a:r>
              <a:rPr lang="en-US"/>
              <a:t> y </a:t>
            </a:r>
            <a:r>
              <a:rPr lang="en-US" err="1"/>
              <a:t>avoir</a:t>
            </a:r>
            <a:r>
              <a:rPr lang="en-US"/>
              <a:t> </a:t>
            </a:r>
            <a:r>
              <a:rPr lang="en-US" err="1"/>
              <a:t>bien</a:t>
            </a:r>
            <a:r>
              <a:rPr lang="en-US"/>
              <a:t> </a:t>
            </a:r>
            <a:r>
              <a:rPr lang="en-US" err="1"/>
              <a:t>souvent</a:t>
            </a:r>
            <a:r>
              <a:rPr lang="en-US"/>
              <a:t> des petits </a:t>
            </a:r>
            <a:r>
              <a:rPr lang="en-US" err="1"/>
              <a:t>problèmes</a:t>
            </a:r>
            <a:r>
              <a:rPr lang="en-US"/>
              <a:t> de charge et de </a:t>
            </a:r>
            <a:r>
              <a:rPr lang="en-US" err="1"/>
              <a:t>décharge</a:t>
            </a:r>
            <a:r>
              <a:rPr lang="en-US"/>
              <a:t> des batterie.</a:t>
            </a:r>
          </a:p>
          <a:p>
            <a:r>
              <a:rPr lang="en-US"/>
              <a:t>Pour </a:t>
            </a:r>
            <a:r>
              <a:rPr lang="en-US" err="1"/>
              <a:t>remédier</a:t>
            </a:r>
            <a:r>
              <a:rPr lang="en-US"/>
              <a:t> à </a:t>
            </a:r>
            <a:r>
              <a:rPr lang="en-US" err="1"/>
              <a:t>cet</a:t>
            </a:r>
            <a:r>
              <a:rPr lang="en-US"/>
              <a:t> </a:t>
            </a:r>
            <a:r>
              <a:rPr lang="en-US" err="1"/>
              <a:t>imprévu</a:t>
            </a:r>
            <a:r>
              <a:rPr lang="en-US"/>
              <a:t>, nous </a:t>
            </a:r>
            <a:r>
              <a:rPr lang="en-US" err="1"/>
              <a:t>proposons</a:t>
            </a:r>
            <a:r>
              <a:rPr lang="en-US"/>
              <a:t> </a:t>
            </a:r>
            <a:r>
              <a:rPr lang="en-US" err="1"/>
              <a:t>l'achat</a:t>
            </a:r>
            <a:r>
              <a:rPr lang="en-US"/>
              <a:t> </a:t>
            </a:r>
            <a:r>
              <a:rPr lang="en-US" err="1"/>
              <a:t>d'une</a:t>
            </a:r>
            <a:r>
              <a:rPr lang="en-US"/>
              <a:t> batterie de </a:t>
            </a:r>
            <a:r>
              <a:rPr lang="en-US" err="1"/>
              <a:t>secours</a:t>
            </a:r>
            <a:r>
              <a:rPr lang="en-US"/>
              <a:t> qui a les </a:t>
            </a:r>
            <a:r>
              <a:rPr lang="en-US" err="1"/>
              <a:t>mêmes</a:t>
            </a:r>
            <a:r>
              <a:rPr lang="en-US"/>
              <a:t> </a:t>
            </a:r>
            <a:r>
              <a:rPr lang="en-US" err="1"/>
              <a:t>fonctionnalitées</a:t>
            </a:r>
            <a:r>
              <a:rPr lang="en-US"/>
              <a:t> que </a:t>
            </a:r>
            <a:r>
              <a:rPr lang="en-US" err="1"/>
              <a:t>celle</a:t>
            </a:r>
            <a:r>
              <a:rPr lang="en-US"/>
              <a:t> de depart. </a:t>
            </a: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7</a:t>
            </a:fld>
            <a:endParaRPr lang="fr-FR"/>
          </a:p>
        </p:txBody>
      </p:sp>
    </p:spTree>
    <p:extLst>
      <p:ext uri="{BB962C8B-B14F-4D97-AF65-F5344CB8AC3E}">
        <p14:creationId xmlns:p14="http://schemas.microsoft.com/office/powerpoint/2010/main" val="14961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La proposition 3 </a:t>
            </a:r>
            <a:r>
              <a:rPr lang="en-US" err="1"/>
              <a:t>en</a:t>
            </a:r>
            <a:r>
              <a:rPr lang="en-US"/>
              <a:t> plus </a:t>
            </a:r>
            <a:r>
              <a:rPr lang="en-US" err="1"/>
              <a:t>d'avoir</a:t>
            </a:r>
            <a:r>
              <a:rPr lang="en-US"/>
              <a:t> les </a:t>
            </a:r>
            <a:r>
              <a:rPr lang="en-US" err="1"/>
              <a:t>mêmes</a:t>
            </a:r>
            <a:r>
              <a:rPr lang="en-US"/>
              <a:t> </a:t>
            </a:r>
            <a:r>
              <a:rPr lang="en-US" err="1"/>
              <a:t>caracteristiques</a:t>
            </a:r>
            <a:r>
              <a:rPr lang="en-US"/>
              <a:t> que les </a:t>
            </a:r>
            <a:r>
              <a:rPr lang="en-US" err="1"/>
              <a:t>deux</a:t>
            </a:r>
            <a:r>
              <a:rPr lang="en-US"/>
              <a:t> </a:t>
            </a:r>
            <a:r>
              <a:rPr lang="en-US" err="1"/>
              <a:t>autres</a:t>
            </a:r>
            <a:r>
              <a:rPr lang="en-US"/>
              <a:t> a </a:t>
            </a:r>
            <a:r>
              <a:rPr lang="en-US" err="1"/>
              <a:t>quand</a:t>
            </a:r>
            <a:r>
              <a:rPr lang="en-US"/>
              <a:t> à </a:t>
            </a:r>
            <a:r>
              <a:rPr lang="en-US" err="1"/>
              <a:t>lui</a:t>
            </a:r>
            <a:r>
              <a:rPr lang="en-US"/>
              <a:t> un petit plus, car </a:t>
            </a:r>
            <a:r>
              <a:rPr lang="en-US" err="1"/>
              <a:t>il</a:t>
            </a:r>
            <a:r>
              <a:rPr lang="en-US"/>
              <a:t> </a:t>
            </a:r>
            <a:r>
              <a:rPr lang="en-US" err="1"/>
              <a:t>est</a:t>
            </a:r>
            <a:r>
              <a:rPr lang="en-US"/>
              <a:t> détachable de son clavier.</a:t>
            </a: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8</a:t>
            </a:fld>
            <a:endParaRPr lang="fr-FR"/>
          </a:p>
        </p:txBody>
      </p:sp>
    </p:spTree>
    <p:extLst>
      <p:ext uri="{BB962C8B-B14F-4D97-AF65-F5344CB8AC3E}">
        <p14:creationId xmlns:p14="http://schemas.microsoft.com/office/powerpoint/2010/main" val="28857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err="1"/>
              <a:t>L'ordinateur</a:t>
            </a:r>
            <a:r>
              <a:rPr lang="en-US"/>
              <a:t> HP ne </a:t>
            </a:r>
            <a:r>
              <a:rPr lang="en-US" err="1"/>
              <a:t>possédant</a:t>
            </a:r>
            <a:r>
              <a:rPr lang="en-US"/>
              <a:t> pas de port ethernet, pour </a:t>
            </a:r>
            <a:r>
              <a:rPr lang="en-US" err="1"/>
              <a:t>pouvoir</a:t>
            </a:r>
            <a:r>
              <a:rPr lang="en-US"/>
              <a:t> se connecter au </a:t>
            </a:r>
            <a:r>
              <a:rPr lang="en-US" err="1"/>
              <a:t>réseau</a:t>
            </a:r>
            <a:r>
              <a:rPr lang="en-US"/>
              <a:t> de </a:t>
            </a:r>
            <a:r>
              <a:rPr lang="en-US" err="1"/>
              <a:t>l'entreprise</a:t>
            </a:r>
            <a:r>
              <a:rPr lang="en-US"/>
              <a:t> </a:t>
            </a:r>
            <a:r>
              <a:rPr lang="en-US" err="1"/>
              <a:t>il</a:t>
            </a:r>
            <a:r>
              <a:rPr lang="en-US"/>
              <a:t> </a:t>
            </a:r>
            <a:r>
              <a:rPr lang="en-US" err="1"/>
              <a:t>faut</a:t>
            </a:r>
            <a:r>
              <a:rPr lang="en-US"/>
              <a:t> </a:t>
            </a:r>
            <a:r>
              <a:rPr lang="en-US" err="1"/>
              <a:t>acheter</a:t>
            </a:r>
            <a:r>
              <a:rPr lang="en-US"/>
              <a:t> des </a:t>
            </a:r>
            <a:r>
              <a:rPr lang="en-US" err="1"/>
              <a:t>adaptateurs</a:t>
            </a:r>
            <a:r>
              <a:rPr lang="en-US"/>
              <a:t> qui se </a:t>
            </a:r>
            <a:r>
              <a:rPr lang="en-US" err="1"/>
              <a:t>brancheront</a:t>
            </a:r>
            <a:r>
              <a:rPr lang="en-US"/>
              <a:t> sur un port USB.</a:t>
            </a: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9</a:t>
            </a:fld>
            <a:endParaRPr lang="fr-FR"/>
          </a:p>
        </p:txBody>
      </p:sp>
    </p:spTree>
    <p:extLst>
      <p:ext uri="{BB962C8B-B14F-4D97-AF65-F5344CB8AC3E}">
        <p14:creationId xmlns:p14="http://schemas.microsoft.com/office/powerpoint/2010/main" val="401832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En plus des </a:t>
            </a:r>
            <a:r>
              <a:rPr lang="en-US" err="1"/>
              <a:t>adaptateurs</a:t>
            </a:r>
            <a:r>
              <a:rPr lang="en-US"/>
              <a:t> on a </a:t>
            </a:r>
            <a:r>
              <a:rPr lang="en-US" err="1"/>
              <a:t>choisie</a:t>
            </a:r>
            <a:r>
              <a:rPr lang="en-US"/>
              <a:t> de </a:t>
            </a:r>
            <a:r>
              <a:rPr lang="en-US" err="1"/>
              <a:t>prendre</a:t>
            </a:r>
            <a:r>
              <a:rPr lang="en-US"/>
              <a:t> </a:t>
            </a:r>
            <a:r>
              <a:rPr lang="en-US" err="1"/>
              <a:t>une</a:t>
            </a:r>
            <a:r>
              <a:rPr lang="en-US"/>
              <a:t> petite saccoche pour </a:t>
            </a:r>
            <a:r>
              <a:rPr lang="en-US" err="1"/>
              <a:t>pouvoir</a:t>
            </a:r>
            <a:r>
              <a:rPr lang="en-US"/>
              <a:t> transporter et </a:t>
            </a:r>
            <a:r>
              <a:rPr lang="en-US" err="1"/>
              <a:t>protéger</a:t>
            </a:r>
            <a:r>
              <a:rPr lang="en-US"/>
              <a:t> </a:t>
            </a:r>
            <a:r>
              <a:rPr lang="en-US" err="1"/>
              <a:t>l'ordinateur</a:t>
            </a:r>
            <a:r>
              <a:rPr lang="en-US"/>
              <a:t> </a:t>
            </a:r>
            <a:r>
              <a:rPr lang="en-US" err="1"/>
              <a:t>partout</a:t>
            </a:r>
            <a:r>
              <a:rPr lang="en-US"/>
              <a:t>.</a:t>
            </a:r>
          </a:p>
        </p:txBody>
      </p:sp>
      <p:sp>
        <p:nvSpPr>
          <p:cNvPr id="4" name="Espace réservé du numéro de diapositive 3"/>
          <p:cNvSpPr>
            <a:spLocks noGrp="1"/>
          </p:cNvSpPr>
          <p:nvPr>
            <p:ph type="sldNum" sz="quarter" idx="10"/>
          </p:nvPr>
        </p:nvSpPr>
        <p:spPr/>
        <p:txBody>
          <a:bodyPr/>
          <a:lstStyle/>
          <a:p>
            <a:fld id="{EEEBA7F4-155D-4FA4-8267-0C7F79ACC9C2}" type="slidenum">
              <a:rPr lang="fr-FR" smtClean="0"/>
              <a:t>10</a:t>
            </a:fld>
            <a:endParaRPr lang="fr-FR"/>
          </a:p>
        </p:txBody>
      </p:sp>
    </p:spTree>
    <p:extLst>
      <p:ext uri="{BB962C8B-B14F-4D97-AF65-F5344CB8AC3E}">
        <p14:creationId xmlns:p14="http://schemas.microsoft.com/office/powerpoint/2010/main" val="134186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59B8BB12-33E0-4B36-9E76-DD7F772D9416}"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415496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9B8BB12-33E0-4B36-9E76-DD7F772D9416}" type="datetimeFigureOut">
              <a:rPr lang="fr-FR" smtClean="0"/>
              <a:t>04/01/2018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331274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9B8BB12-33E0-4B36-9E76-DD7F772D9416}"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532846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Modifier les styles du texte du masque</a:t>
            </a:r>
          </a:p>
        </p:txBody>
      </p:sp>
      <p:sp>
        <p:nvSpPr>
          <p:cNvPr id="4" name="Date Placeholder 3"/>
          <p:cNvSpPr>
            <a:spLocks noGrp="1"/>
          </p:cNvSpPr>
          <p:nvPr>
            <p:ph type="dt" sz="half" idx="10"/>
          </p:nvPr>
        </p:nvSpPr>
        <p:spPr/>
        <p:txBody>
          <a:bodyPr/>
          <a:lstStyle/>
          <a:p>
            <a:fld id="{59B8BB12-33E0-4B36-9E76-DD7F772D9416}"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424546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Modifier les styles du texte du masque</a:t>
            </a:r>
          </a:p>
        </p:txBody>
      </p:sp>
      <p:sp>
        <p:nvSpPr>
          <p:cNvPr id="4" name="Date Placeholder 3"/>
          <p:cNvSpPr>
            <a:spLocks noGrp="1"/>
          </p:cNvSpPr>
          <p:nvPr>
            <p:ph type="dt" sz="half" idx="10"/>
          </p:nvPr>
        </p:nvSpPr>
        <p:spPr/>
        <p:txBody>
          <a:bodyPr/>
          <a:lstStyle/>
          <a:p>
            <a:fld id="{59B8BB12-33E0-4B36-9E76-DD7F772D9416}"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193655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9B8BB12-33E0-4B36-9E76-DD7F772D9416}"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3551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9B8BB12-33E0-4B36-9E76-DD7F772D9416}"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2815090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9B8BB12-33E0-4B36-9E76-DD7F772D9416}"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146132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9B8BB12-33E0-4B36-9E76-DD7F772D9416}"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373185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9B8BB12-33E0-4B36-9E76-DD7F772D9416}"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118612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9B8BB12-33E0-4B36-9E76-DD7F772D9416}"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417461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59B8BB12-33E0-4B36-9E76-DD7F772D9416}" type="datetimeFigureOut">
              <a:rPr lang="fr-FR" smtClean="0"/>
              <a:t>04/01/2018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60981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59B8BB12-33E0-4B36-9E76-DD7F772D9416}" type="datetimeFigureOut">
              <a:rPr lang="fr-FR" smtClean="0"/>
              <a:t>04/01/2018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64209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9B8BB12-33E0-4B36-9E76-DD7F772D9416}" type="datetimeFigureOut">
              <a:rPr lang="fr-FR" smtClean="0"/>
              <a:t>04/01/2018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200675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8BB12-33E0-4B36-9E76-DD7F772D9416}" type="datetimeFigureOut">
              <a:rPr lang="fr-FR" smtClean="0"/>
              <a:t>04/01/2018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1115825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9B8BB12-33E0-4B36-9E76-DD7F772D9416}" type="datetimeFigureOut">
              <a:rPr lang="fr-FR" smtClean="0"/>
              <a:t>04/01/2018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110943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59B8BB12-33E0-4B36-9E76-DD7F772D9416}" type="datetimeFigureOut">
              <a:rPr lang="fr-FR" smtClean="0"/>
              <a:t>04/01/2018</a:t>
            </a:fld>
            <a:endParaRPr lang="fr-FR"/>
          </a:p>
        </p:txBody>
      </p:sp>
      <p:sp>
        <p:nvSpPr>
          <p:cNvPr id="6" name="Footer Placeholder 5"/>
          <p:cNvSpPr>
            <a:spLocks noGrp="1"/>
          </p:cNvSpPr>
          <p:nvPr>
            <p:ph type="ftr" sz="quarter" idx="11"/>
          </p:nvPr>
        </p:nvSpPr>
        <p:spPr>
          <a:xfrm>
            <a:off x="1141412" y="5883275"/>
            <a:ext cx="5105400" cy="365125"/>
          </a:xfrm>
        </p:spPr>
        <p:txBody>
          <a:bodyPr/>
          <a:lstStyle/>
          <a:p>
            <a:endParaRPr lang="fr-FR"/>
          </a:p>
        </p:txBody>
      </p:sp>
      <p:sp>
        <p:nvSpPr>
          <p:cNvPr id="7" name="Slide Number Placeholder 6"/>
          <p:cNvSpPr>
            <a:spLocks noGrp="1"/>
          </p:cNvSpPr>
          <p:nvPr>
            <p:ph type="sldNum" sz="quarter" idx="12"/>
          </p:nvPr>
        </p:nvSpPr>
        <p:spPr>
          <a:xfrm>
            <a:off x="10742612" y="5883275"/>
            <a:ext cx="322567" cy="365125"/>
          </a:xfrm>
        </p:spPr>
        <p:txBody>
          <a:bodyPr/>
          <a:lstStyle/>
          <a:p>
            <a:fld id="{2B5CEFA9-76AF-4E6F-AC30-8B15B9458F3E}" type="slidenum">
              <a:rPr lang="fr-FR" smtClean="0"/>
              <a:t>‹#›</a:t>
            </a:fld>
            <a:endParaRPr lang="fr-FR"/>
          </a:p>
        </p:txBody>
      </p:sp>
    </p:spTree>
    <p:extLst>
      <p:ext uri="{BB962C8B-B14F-4D97-AF65-F5344CB8AC3E}">
        <p14:creationId xmlns:p14="http://schemas.microsoft.com/office/powerpoint/2010/main" val="319415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9B8BB12-33E0-4B36-9E76-DD7F772D9416}" type="datetimeFigureOut">
              <a:rPr lang="fr-FR" smtClean="0"/>
              <a:t>04/01/2018</a:t>
            </a:fld>
            <a:endParaRPr lang="fr-F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fr-F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B5CEFA9-76AF-4E6F-AC30-8B15B9458F3E}" type="slidenum">
              <a:rPr lang="fr-FR" smtClean="0"/>
              <a:t>‹#›</a:t>
            </a:fld>
            <a:endParaRPr lang="fr-FR"/>
          </a:p>
        </p:txBody>
      </p:sp>
    </p:spTree>
    <p:extLst>
      <p:ext uri="{BB962C8B-B14F-4D97-AF65-F5344CB8AC3E}">
        <p14:creationId xmlns:p14="http://schemas.microsoft.com/office/powerpoint/2010/main" val="10059165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r-batterie.com/dell-vostro-14-5468-11.4v-42wh-batterie-de-ordinateur-portable-p-201608.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sdn.microsoft.com/fr-fr/library/hh831764(v=ws.11).aspx" TargetMode="External"/><Relationship Id="rId5" Type="http://schemas.openxmlformats.org/officeDocument/2006/relationships/hyperlink" Target="http://store.hp.com/FranceStore/Merch/Product.aspx?id=L5H44EA&amp;opt=ABF&amp;sel=NTB" TargetMode="External"/><Relationship Id="rId4" Type="http://schemas.openxmlformats.org/officeDocument/2006/relationships/hyperlink" Target="https://www.materiel.net/pc-portable/acer-aspire-a515-51-55bq-144156.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184C9B-5565-44C7-93F3-D84D02419DEA}"/>
              </a:ext>
            </a:extLst>
          </p:cNvPr>
          <p:cNvSpPr>
            <a:spLocks noGrp="1"/>
          </p:cNvSpPr>
          <p:nvPr>
            <p:ph type="ctrTitle"/>
          </p:nvPr>
        </p:nvSpPr>
        <p:spPr>
          <a:xfrm>
            <a:off x="1366982" y="254145"/>
            <a:ext cx="9144000" cy="937842"/>
          </a:xfrm>
        </p:spPr>
        <p:txBody>
          <a:bodyPr>
            <a:normAutofit/>
          </a:bodyPr>
          <a:lstStyle/>
          <a:p>
            <a:r>
              <a:rPr lang="fr-FR" b="1" u="sng"/>
              <a:t>CAHIER DES CHARGEs </a:t>
            </a:r>
          </a:p>
        </p:txBody>
      </p:sp>
      <p:sp>
        <p:nvSpPr>
          <p:cNvPr id="5" name="Sous-titre 2">
            <a:extLst>
              <a:ext uri="{FF2B5EF4-FFF2-40B4-BE49-F238E27FC236}">
                <a16:creationId xmlns:a16="http://schemas.microsoft.com/office/drawing/2014/main" id="{767B1B9B-C74C-4DBC-85A2-87E467C559B3}"/>
              </a:ext>
            </a:extLst>
          </p:cNvPr>
          <p:cNvSpPr txBox="1">
            <a:spLocks/>
          </p:cNvSpPr>
          <p:nvPr/>
        </p:nvSpPr>
        <p:spPr>
          <a:xfrm>
            <a:off x="3198813" y="1514475"/>
            <a:ext cx="4657843" cy="403225"/>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b="1"/>
              <a:t>Définition du besoin</a:t>
            </a:r>
          </a:p>
        </p:txBody>
      </p:sp>
      <p:sp>
        <p:nvSpPr>
          <p:cNvPr id="7" name="Sous-titre 2">
            <a:extLst>
              <a:ext uri="{FF2B5EF4-FFF2-40B4-BE49-F238E27FC236}">
                <a16:creationId xmlns:a16="http://schemas.microsoft.com/office/drawing/2014/main" id="{7E353364-04FB-427C-B123-3FB952B34D03}"/>
              </a:ext>
            </a:extLst>
          </p:cNvPr>
          <p:cNvSpPr txBox="1">
            <a:spLocks/>
          </p:cNvSpPr>
          <p:nvPr/>
        </p:nvSpPr>
        <p:spPr>
          <a:xfrm>
            <a:off x="1676400" y="2128838"/>
            <a:ext cx="4674153" cy="4032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fr-FR" b="1"/>
              <a:t>Définition de l'objet</a:t>
            </a:r>
          </a:p>
          <a:p>
            <a:pPr algn="l"/>
            <a:endParaRPr lang="fr-FR"/>
          </a:p>
        </p:txBody>
      </p:sp>
      <p:sp>
        <p:nvSpPr>
          <p:cNvPr id="8" name="Sous-titre 2">
            <a:extLst>
              <a:ext uri="{FF2B5EF4-FFF2-40B4-BE49-F238E27FC236}">
                <a16:creationId xmlns:a16="http://schemas.microsoft.com/office/drawing/2014/main" id="{FEA44FE5-629F-4A12-B926-0C4B5887B2C6}"/>
              </a:ext>
            </a:extLst>
          </p:cNvPr>
          <p:cNvSpPr txBox="1">
            <a:spLocks/>
          </p:cNvSpPr>
          <p:nvPr/>
        </p:nvSpPr>
        <p:spPr>
          <a:xfrm>
            <a:off x="1676400" y="5627688"/>
            <a:ext cx="4637436" cy="4032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fr-FR" b="1"/>
              <a:t>Coût</a:t>
            </a:r>
          </a:p>
        </p:txBody>
      </p:sp>
      <p:sp>
        <p:nvSpPr>
          <p:cNvPr id="9" name="Sous-titre 2">
            <a:extLst>
              <a:ext uri="{FF2B5EF4-FFF2-40B4-BE49-F238E27FC236}">
                <a16:creationId xmlns:a16="http://schemas.microsoft.com/office/drawing/2014/main" id="{464C2376-CED7-4C40-8B26-6E25543D33EF}"/>
              </a:ext>
            </a:extLst>
          </p:cNvPr>
          <p:cNvSpPr txBox="1">
            <a:spLocks/>
          </p:cNvSpPr>
          <p:nvPr/>
        </p:nvSpPr>
        <p:spPr>
          <a:xfrm>
            <a:off x="1676400" y="6115050"/>
            <a:ext cx="4639392" cy="40481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fr-FR" b="1"/>
              <a:t>Sécurité</a:t>
            </a:r>
          </a:p>
        </p:txBody>
      </p:sp>
      <p:sp>
        <p:nvSpPr>
          <p:cNvPr id="11" name="Sous-titre 2">
            <a:extLst>
              <a:ext uri="{FF2B5EF4-FFF2-40B4-BE49-F238E27FC236}">
                <a16:creationId xmlns:a16="http://schemas.microsoft.com/office/drawing/2014/main" id="{736F1E70-B2F0-40AE-B009-04BBA264577D}"/>
              </a:ext>
            </a:extLst>
          </p:cNvPr>
          <p:cNvSpPr txBox="1">
            <a:spLocks/>
          </p:cNvSpPr>
          <p:nvPr/>
        </p:nvSpPr>
        <p:spPr>
          <a:xfrm>
            <a:off x="1676400" y="4478338"/>
            <a:ext cx="4582185" cy="4032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fr-FR" b="1"/>
              <a:t>Environnement1</a:t>
            </a:r>
          </a:p>
        </p:txBody>
      </p:sp>
      <p:sp>
        <p:nvSpPr>
          <p:cNvPr id="12" name="Sous-titre 2">
            <a:extLst>
              <a:ext uri="{FF2B5EF4-FFF2-40B4-BE49-F238E27FC236}">
                <a16:creationId xmlns:a16="http://schemas.microsoft.com/office/drawing/2014/main" id="{A1119700-6069-4894-BAF2-3B22F5A4DD42}"/>
              </a:ext>
            </a:extLst>
          </p:cNvPr>
          <p:cNvSpPr txBox="1">
            <a:spLocks/>
          </p:cNvSpPr>
          <p:nvPr/>
        </p:nvSpPr>
        <p:spPr>
          <a:xfrm>
            <a:off x="1676400" y="5018088"/>
            <a:ext cx="4548958" cy="40481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fr-FR" b="1"/>
              <a:t>Utilisation</a:t>
            </a:r>
          </a:p>
        </p:txBody>
      </p:sp>
      <p:sp>
        <p:nvSpPr>
          <p:cNvPr id="13" name="Sous-titre 2">
            <a:extLst>
              <a:ext uri="{FF2B5EF4-FFF2-40B4-BE49-F238E27FC236}">
                <a16:creationId xmlns:a16="http://schemas.microsoft.com/office/drawing/2014/main" id="{85A99F45-FAE9-4563-8C91-BD244F2BEF12}"/>
              </a:ext>
            </a:extLst>
          </p:cNvPr>
          <p:cNvSpPr txBox="1">
            <a:spLocks/>
          </p:cNvSpPr>
          <p:nvPr/>
        </p:nvSpPr>
        <p:spPr>
          <a:xfrm>
            <a:off x="1524000" y="3579813"/>
            <a:ext cx="4802089" cy="4032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b="1"/>
              <a:t>Contraintes</a:t>
            </a:r>
          </a:p>
        </p:txBody>
      </p:sp>
      <p:sp>
        <p:nvSpPr>
          <p:cNvPr id="14" name="Sous-titre 2">
            <a:extLst>
              <a:ext uri="{FF2B5EF4-FFF2-40B4-BE49-F238E27FC236}">
                <a16:creationId xmlns:a16="http://schemas.microsoft.com/office/drawing/2014/main" id="{217BA16C-B559-4837-A684-47332CFBED1A}"/>
              </a:ext>
            </a:extLst>
          </p:cNvPr>
          <p:cNvSpPr txBox="1">
            <a:spLocks/>
          </p:cNvSpPr>
          <p:nvPr/>
        </p:nvSpPr>
        <p:spPr>
          <a:xfrm>
            <a:off x="1676400" y="2743200"/>
            <a:ext cx="4657844" cy="4032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fr-FR" b="1"/>
              <a:t>Forme de l'objet</a:t>
            </a:r>
          </a:p>
        </p:txBody>
      </p:sp>
    </p:spTree>
    <p:extLst>
      <p:ext uri="{BB962C8B-B14F-4D97-AF65-F5344CB8AC3E}">
        <p14:creationId xmlns:p14="http://schemas.microsoft.com/office/powerpoint/2010/main" val="4460720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7" name="Image 7" descr="9a47e1f7-29d8-4532-a514-f51166681d60.jpg">
            <a:extLst>
              <a:ext uri="{FF2B5EF4-FFF2-40B4-BE49-F238E27FC236}">
                <a16:creationId xmlns:a16="http://schemas.microsoft.com/office/drawing/2014/main" id="{740D4B0D-DFC8-4F9A-B9DA-CD6D207A6622}"/>
              </a:ext>
            </a:extLst>
          </p:cNvPr>
          <p:cNvPicPr>
            <a:picLocks noChangeAspect="1"/>
          </p:cNvPicPr>
          <p:nvPr/>
        </p:nvPicPr>
        <p:blipFill>
          <a:blip r:embed="rId4"/>
          <a:stretch>
            <a:fillRect/>
          </a:stretch>
        </p:blipFill>
        <p:spPr>
          <a:xfrm>
            <a:off x="6143625" y="1971675"/>
            <a:ext cx="4690896" cy="3517412"/>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6" name="ZoneTexte 5">
            <a:extLst>
              <a:ext uri="{FF2B5EF4-FFF2-40B4-BE49-F238E27FC236}">
                <a16:creationId xmlns:a16="http://schemas.microsoft.com/office/drawing/2014/main" id="{3340A4D7-61E8-4791-96EC-58D9C566D47D}"/>
              </a:ext>
            </a:extLst>
          </p:cNvPr>
          <p:cNvSpPr txBox="1"/>
          <p:nvPr/>
        </p:nvSpPr>
        <p:spPr>
          <a:xfrm>
            <a:off x="476250" y="3533775"/>
            <a:ext cx="4667716" cy="321627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85750" defTabSz="457200">
              <a:spcBef>
                <a:spcPct val="20000"/>
              </a:spcBef>
              <a:spcAft>
                <a:spcPts val="600"/>
              </a:spcAft>
              <a:buClr>
                <a:schemeClr val="tx1"/>
              </a:buClr>
              <a:buSzPct val="100000"/>
              <a:buFont typeface="Wingdings"/>
              <a:buChar char="Ø"/>
            </a:pPr>
            <a:r>
              <a:rPr lang="en-US" b="1" u="sng"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ACCESSOIRES </a:t>
            </a:r>
            <a:endParaRPr lang="en-US" sz="2000" b="1">
              <a:gradFill flip="none" rotWithShape="1">
                <a:gsLst>
                  <a:gs pos="0">
                    <a:schemeClr val="tx1"/>
                  </a:gs>
                  <a:gs pos="100000">
                    <a:schemeClr val="tx1">
                      <a:lumMod val="75000"/>
                    </a:schemeClr>
                  </a:gs>
                </a:gsLst>
                <a:lin ang="5580000" scaled="0"/>
                <a:tileRect/>
              </a:gradFill>
            </a:endParaRPr>
          </a:p>
          <a:p>
            <a:pPr marL="285750" indent="-285750" defTabSz="457200">
              <a:spcBef>
                <a:spcPct val="20000"/>
              </a:spcBef>
              <a:spcAft>
                <a:spcPts val="600"/>
              </a:spcAft>
              <a:buClr>
                <a:srgbClr val="FFFFFF"/>
              </a:buClr>
              <a:buSzPct val="100000"/>
              <a:buFont typeface="Wingdings"/>
              <a:buChar char="Ø"/>
            </a:pPr>
            <a:r>
              <a:rPr lang="en-US" sz="2000" b="1" u="sng" cap="small" err="1">
                <a:gradFill flip="none" rotWithShape="1">
                  <a:gsLst>
                    <a:gs pos="0">
                      <a:schemeClr val="tx1"/>
                    </a:gs>
                    <a:gs pos="100000">
                      <a:schemeClr val="tx1">
                        <a:lumMod val="75000"/>
                      </a:schemeClr>
                    </a:gs>
                  </a:gsLst>
                  <a:lin ang="5580000" scaled="0"/>
                  <a:tileRect/>
                </a:gradFill>
              </a:rPr>
              <a:t>Coût</a:t>
            </a:r>
            <a:r>
              <a:rPr lang="en-US" sz="2000" b="1" u="sng" cap="small">
                <a:gradFill flip="none" rotWithShape="1">
                  <a:gsLst>
                    <a:gs pos="0">
                      <a:schemeClr val="tx1"/>
                    </a:gs>
                    <a:gs pos="100000">
                      <a:schemeClr val="tx1">
                        <a:lumMod val="75000"/>
                      </a:schemeClr>
                    </a:gs>
                  </a:gsLst>
                  <a:lin ang="5580000" scaled="0"/>
                  <a:tileRect/>
                </a:gradFill>
              </a:rPr>
              <a:t> </a:t>
            </a:r>
            <a:endParaRPr lang="en-US" sz="2000" b="1"/>
          </a:p>
          <a:p>
            <a:pPr marL="342900" indent="-342900" defTabSz="457200">
              <a:buFont typeface="Wingdings"/>
              <a:buChar char="Ø"/>
            </a:pPr>
            <a:r>
              <a:rPr lang="en-US" sz="2000" b="1" cap="small" err="1">
                <a:gradFill flip="none" rotWithShape="1">
                  <a:gsLst>
                    <a:gs pos="0">
                      <a:schemeClr val="tx1"/>
                    </a:gs>
                    <a:gs pos="100000">
                      <a:schemeClr val="tx1">
                        <a:lumMod val="75000"/>
                      </a:schemeClr>
                    </a:gs>
                  </a:gsLst>
                  <a:lin ang="5580000" scaled="0"/>
                  <a:tileRect/>
                </a:gradFill>
              </a:rPr>
              <a:t>Unitaire</a:t>
            </a:r>
            <a:r>
              <a:rPr lang="en-US" sz="2000" b="1" cap="small">
                <a:gradFill flip="none" rotWithShape="1">
                  <a:gsLst>
                    <a:gs pos="0">
                      <a:schemeClr val="tx1"/>
                    </a:gs>
                    <a:gs pos="100000">
                      <a:schemeClr val="tx1">
                        <a:lumMod val="75000"/>
                      </a:schemeClr>
                    </a:gs>
                  </a:gsLst>
                  <a:lin ang="5580000" scaled="0"/>
                  <a:tileRect/>
                </a:gradFill>
              </a:rPr>
              <a:t>               :         27.90€ TTC</a:t>
            </a:r>
            <a:endParaRPr lang="en-US" sz="2000" b="1"/>
          </a:p>
          <a:p>
            <a:pPr marL="342900" indent="-342900" defTabSz="457200">
              <a:buFont typeface="Wingdings"/>
              <a:buChar char="Ø"/>
            </a:pPr>
            <a:r>
              <a:rPr lang="en-US" sz="2000" b="1" cap="small">
                <a:gradFill flip="none" rotWithShape="1">
                  <a:gsLst>
                    <a:gs pos="0">
                      <a:schemeClr val="tx1"/>
                    </a:gs>
                    <a:gs pos="100000">
                      <a:schemeClr val="tx1">
                        <a:lumMod val="75000"/>
                      </a:schemeClr>
                    </a:gs>
                  </a:gsLst>
                  <a:lin ang="5580000" scaled="0"/>
                  <a:tileRect/>
                </a:gradFill>
              </a:rPr>
              <a:t>Total                    :         11 160€ TT</a:t>
            </a:r>
            <a:r>
              <a:rPr lang="en-US" b="1" cap="small">
                <a:gradFill flip="none" rotWithShape="1">
                  <a:gsLst>
                    <a:gs pos="0">
                      <a:schemeClr val="tx1"/>
                    </a:gs>
                    <a:gs pos="100000">
                      <a:schemeClr val="tx1">
                        <a:lumMod val="75000"/>
                      </a:schemeClr>
                    </a:gs>
                  </a:gsLst>
                  <a:lin ang="5580000" scaled="0"/>
                  <a:tileRect/>
                </a:gradFill>
              </a:rPr>
              <a:t>C</a:t>
            </a:r>
            <a:endParaRPr lang="en-US"/>
          </a:p>
          <a:p>
            <a:pPr defTabSz="457200">
              <a:spcBef>
                <a:spcPct val="20000"/>
              </a:spcBef>
              <a:spcAft>
                <a:spcPts val="600"/>
              </a:spcAft>
            </a:pPr>
            <a:endParaRPr lang="en-US" b="1" u="sng" cap="small">
              <a:gradFill flip="none" rotWithShape="1">
                <a:gsLst>
                  <a:gs pos="0">
                    <a:schemeClr val="tx1"/>
                  </a:gs>
                  <a:gs pos="100000">
                    <a:schemeClr val="tx1">
                      <a:lumMod val="75000"/>
                    </a:schemeClr>
                  </a:gs>
                </a:gsLst>
                <a:lin ang="5580000" scaled="0"/>
                <a:tileRect/>
              </a:gradFill>
            </a:endParaRPr>
          </a:p>
        </p:txBody>
      </p:sp>
      <p:sp>
        <p:nvSpPr>
          <p:cNvPr id="2" name="Titre 1">
            <a:extLst>
              <a:ext uri="{FF2B5EF4-FFF2-40B4-BE49-F238E27FC236}">
                <a16:creationId xmlns:a16="http://schemas.microsoft.com/office/drawing/2014/main" id="{D312DF60-DC10-4E29-A901-6DFFC456B871}"/>
              </a:ext>
            </a:extLst>
          </p:cNvPr>
          <p:cNvSpPr>
            <a:spLocks noGrp="1"/>
          </p:cNvSpPr>
          <p:nvPr>
            <p:ph type="title"/>
          </p:nvPr>
        </p:nvSpPr>
        <p:spPr>
          <a:xfrm>
            <a:off x="2559169" y="-43132"/>
            <a:ext cx="7092709" cy="1293813"/>
          </a:xfrm>
        </p:spPr>
        <p:txBody>
          <a:bodyPr/>
          <a:lstStyle/>
          <a:p>
            <a:pPr algn="ctr"/>
            <a:r>
              <a:rPr lang="fr-FR" b="1" u="sng"/>
              <a:t>Complément pour les 3 Proposition </a:t>
            </a:r>
          </a:p>
        </p:txBody>
      </p:sp>
    </p:spTree>
    <p:extLst>
      <p:ext uri="{BB962C8B-B14F-4D97-AF65-F5344CB8AC3E}">
        <p14:creationId xmlns:p14="http://schemas.microsoft.com/office/powerpoint/2010/main" val="33002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A1732-62D7-44F6-BEBF-ABA41273D3A2}"/>
              </a:ext>
            </a:extLst>
          </p:cNvPr>
          <p:cNvSpPr>
            <a:spLocks noGrp="1"/>
          </p:cNvSpPr>
          <p:nvPr>
            <p:ph type="title"/>
          </p:nvPr>
        </p:nvSpPr>
        <p:spPr>
          <a:xfrm>
            <a:off x="3429000" y="-285750"/>
            <a:ext cx="6139873" cy="1905000"/>
          </a:xfrm>
        </p:spPr>
        <p:txBody>
          <a:bodyPr/>
          <a:lstStyle/>
          <a:p>
            <a:r>
              <a:rPr lang="fr-FR" b="1" u="sng" cap="all"/>
              <a:t>Solutions logicielles</a:t>
            </a:r>
            <a:endParaRPr lang="fr-FR" b="1" u="sng"/>
          </a:p>
        </p:txBody>
      </p:sp>
      <p:sp>
        <p:nvSpPr>
          <p:cNvPr id="3" name="Espace réservé du contenu 2">
            <a:extLst>
              <a:ext uri="{FF2B5EF4-FFF2-40B4-BE49-F238E27FC236}">
                <a16:creationId xmlns:a16="http://schemas.microsoft.com/office/drawing/2014/main" id="{2507DAB2-EE74-4F08-B1E4-7A9CC782EB2A}"/>
              </a:ext>
            </a:extLst>
          </p:cNvPr>
          <p:cNvSpPr>
            <a:spLocks noGrp="1"/>
          </p:cNvSpPr>
          <p:nvPr>
            <p:ph idx="1"/>
          </p:nvPr>
        </p:nvSpPr>
        <p:spPr>
          <a:xfrm>
            <a:off x="1085850" y="2076450"/>
            <a:ext cx="4557623" cy="1135811"/>
          </a:xfrm>
        </p:spPr>
        <p:txBody>
          <a:bodyPr vert="horz" lIns="91440" tIns="45720" rIns="91440" bIns="45720" rtlCol="0" anchor="t">
            <a:normAutofit/>
          </a:bodyPr>
          <a:lstStyle/>
          <a:p>
            <a:pPr>
              <a:buFont typeface="Wingdings" panose="05000000000000000000" pitchFamily="2" charset="2"/>
              <a:buChar char="Ø"/>
            </a:pPr>
            <a:r>
              <a:rPr lang="fr-FR" b="1" cap="small">
                <a:latin typeface="calibri "/>
              </a:rPr>
              <a:t>Logiciel </a:t>
            </a:r>
            <a:r>
              <a:rPr lang="fr-FR" b="1">
                <a:latin typeface="calibri "/>
              </a:rPr>
              <a:t>de sécurité antivirus </a:t>
            </a:r>
            <a:r>
              <a:rPr lang="fr-FR" b="1" cap="small">
                <a:latin typeface="calibri "/>
              </a:rPr>
              <a:t>: </a:t>
            </a:r>
            <a:r>
              <a:rPr lang="fr-FR" b="1" err="1">
                <a:latin typeface="calibri "/>
              </a:rPr>
              <a:t>kaspersky</a:t>
            </a:r>
            <a:endParaRPr lang="fr-FR" b="1">
              <a:latin typeface="calibri "/>
            </a:endParaRPr>
          </a:p>
          <a:p>
            <a:pPr>
              <a:buFont typeface="Wingdings" panose="05000000000000000000" pitchFamily="2" charset="2"/>
              <a:buChar char="Ø"/>
            </a:pPr>
            <a:r>
              <a:rPr lang="fr-FR" b="1">
                <a:latin typeface="calibri "/>
              </a:rPr>
              <a:t> </a:t>
            </a:r>
            <a:r>
              <a:rPr lang="fr-FR" b="1" err="1">
                <a:latin typeface="calibri "/>
              </a:rPr>
              <a:t>Coùt</a:t>
            </a:r>
            <a:r>
              <a:rPr lang="fr-FR" b="1">
                <a:latin typeface="calibri "/>
              </a:rPr>
              <a:t> pour 3 ans : 26 420 €</a:t>
            </a:r>
          </a:p>
        </p:txBody>
      </p:sp>
      <p:pic>
        <p:nvPicPr>
          <p:cNvPr id="4" name="Image 4" descr="kaspersky.png">
            <a:extLst>
              <a:ext uri="{FF2B5EF4-FFF2-40B4-BE49-F238E27FC236}">
                <a16:creationId xmlns:a16="http://schemas.microsoft.com/office/drawing/2014/main" id="{2C00B4AC-F876-4910-8555-819F82835625}"/>
              </a:ext>
            </a:extLst>
          </p:cNvPr>
          <p:cNvPicPr>
            <a:picLocks noChangeAspect="1"/>
          </p:cNvPicPr>
          <p:nvPr/>
        </p:nvPicPr>
        <p:blipFill>
          <a:blip r:embed="rId3"/>
          <a:stretch>
            <a:fillRect/>
          </a:stretch>
        </p:blipFill>
        <p:spPr>
          <a:xfrm>
            <a:off x="7656945" y="1619250"/>
            <a:ext cx="1861414" cy="1861105"/>
          </a:xfrm>
          <a:prstGeom prst="rect">
            <a:avLst/>
          </a:prstGeom>
        </p:spPr>
      </p:pic>
      <p:pic>
        <p:nvPicPr>
          <p:cNvPr id="6" name="Image 6" descr="office 365.png">
            <a:extLst>
              <a:ext uri="{FF2B5EF4-FFF2-40B4-BE49-F238E27FC236}">
                <a16:creationId xmlns:a16="http://schemas.microsoft.com/office/drawing/2014/main" id="{87E974E0-CFFE-4BCC-919C-9517EFDE4572}"/>
              </a:ext>
            </a:extLst>
          </p:cNvPr>
          <p:cNvPicPr>
            <a:picLocks noChangeAspect="1"/>
          </p:cNvPicPr>
          <p:nvPr/>
        </p:nvPicPr>
        <p:blipFill>
          <a:blip r:embed="rId4"/>
          <a:stretch>
            <a:fillRect/>
          </a:stretch>
        </p:blipFill>
        <p:spPr>
          <a:xfrm>
            <a:off x="7869092" y="3606788"/>
            <a:ext cx="2560461" cy="1539788"/>
          </a:xfrm>
          <a:prstGeom prst="rect">
            <a:avLst/>
          </a:prstGeom>
        </p:spPr>
      </p:pic>
      <p:pic>
        <p:nvPicPr>
          <p:cNvPr id="8" name="Image 8" descr="vlc.png">
            <a:extLst>
              <a:ext uri="{FF2B5EF4-FFF2-40B4-BE49-F238E27FC236}">
                <a16:creationId xmlns:a16="http://schemas.microsoft.com/office/drawing/2014/main" id="{03581C17-4AC7-4C20-9725-7C26885BBBBB}"/>
              </a:ext>
            </a:extLst>
          </p:cNvPr>
          <p:cNvPicPr>
            <a:picLocks noChangeAspect="1"/>
          </p:cNvPicPr>
          <p:nvPr/>
        </p:nvPicPr>
        <p:blipFill>
          <a:blip r:embed="rId5"/>
          <a:stretch>
            <a:fillRect/>
          </a:stretch>
        </p:blipFill>
        <p:spPr>
          <a:xfrm>
            <a:off x="8155418" y="5146576"/>
            <a:ext cx="1691659" cy="1706961"/>
          </a:xfrm>
          <a:prstGeom prst="rect">
            <a:avLst/>
          </a:prstGeom>
        </p:spPr>
      </p:pic>
      <p:sp>
        <p:nvSpPr>
          <p:cNvPr id="5" name="Rectangle 4">
            <a:extLst>
              <a:ext uri="{FF2B5EF4-FFF2-40B4-BE49-F238E27FC236}">
                <a16:creationId xmlns:a16="http://schemas.microsoft.com/office/drawing/2014/main" id="{4D27BCAB-8EDF-4547-A365-46ED15E9E164}"/>
              </a:ext>
            </a:extLst>
          </p:cNvPr>
          <p:cNvSpPr/>
          <p:nvPr/>
        </p:nvSpPr>
        <p:spPr>
          <a:xfrm>
            <a:off x="858982" y="4001944"/>
            <a:ext cx="6096000" cy="646331"/>
          </a:xfrm>
          <a:prstGeom prst="rect">
            <a:avLst/>
          </a:prstGeom>
        </p:spPr>
        <p:txBody>
          <a:bodyPr>
            <a:spAutoFit/>
          </a:bodyPr>
          <a:lstStyle/>
          <a:p>
            <a:pPr marL="340360" indent="-285750">
              <a:buFont typeface="Wingdings" panose="05000000000000000000" pitchFamily="2" charset="2"/>
              <a:buChar char="Ø"/>
            </a:pPr>
            <a:r>
              <a:rPr lang="fr-FR" b="1">
                <a:latin typeface="calibri "/>
              </a:rPr>
              <a:t>•</a:t>
            </a:r>
            <a:r>
              <a:rPr lang="fr-FR" b="1" cap="small">
                <a:latin typeface="calibri "/>
              </a:rPr>
              <a:t>Logiciel traitement données : Office 365 </a:t>
            </a:r>
            <a:r>
              <a:rPr lang="fr-FR" b="1" cap="small" err="1">
                <a:latin typeface="calibri "/>
              </a:rPr>
              <a:t>buissness</a:t>
            </a:r>
            <a:r>
              <a:rPr lang="fr-FR" b="1" cap="small">
                <a:latin typeface="calibri "/>
              </a:rPr>
              <a:t> </a:t>
            </a:r>
            <a:r>
              <a:rPr lang="fr-FR" b="1" cap="small" err="1">
                <a:latin typeface="calibri "/>
              </a:rPr>
              <a:t>premuim</a:t>
            </a:r>
            <a:r>
              <a:rPr lang="fr-FR" b="1">
                <a:latin typeface="calibri "/>
              </a:rPr>
              <a:t> </a:t>
            </a:r>
          </a:p>
          <a:p>
            <a:pPr marL="340360" indent="-285750">
              <a:buFont typeface="Wingdings" panose="05000000000000000000" pitchFamily="2" charset="2"/>
              <a:buChar char="Ø"/>
            </a:pPr>
            <a:r>
              <a:rPr lang="fr-FR" b="1">
                <a:latin typeface="calibri "/>
              </a:rPr>
              <a:t> Coût par mois  : 7 315 €</a:t>
            </a:r>
          </a:p>
        </p:txBody>
      </p:sp>
      <p:sp>
        <p:nvSpPr>
          <p:cNvPr id="7" name="Rectangle 6">
            <a:extLst>
              <a:ext uri="{FF2B5EF4-FFF2-40B4-BE49-F238E27FC236}">
                <a16:creationId xmlns:a16="http://schemas.microsoft.com/office/drawing/2014/main" id="{0F1F8742-40D5-41A7-918A-D16E04448EE7}"/>
              </a:ext>
            </a:extLst>
          </p:cNvPr>
          <p:cNvSpPr/>
          <p:nvPr/>
        </p:nvSpPr>
        <p:spPr>
          <a:xfrm>
            <a:off x="785091" y="5918121"/>
            <a:ext cx="6096000" cy="400110"/>
          </a:xfrm>
          <a:prstGeom prst="rect">
            <a:avLst/>
          </a:prstGeom>
        </p:spPr>
        <p:txBody>
          <a:bodyPr>
            <a:spAutoFit/>
          </a:bodyPr>
          <a:lstStyle/>
          <a:p>
            <a:pPr marL="397510" indent="-342900">
              <a:buFont typeface="Wingdings" panose="05000000000000000000" pitchFamily="2" charset="2"/>
              <a:buChar char="Ø"/>
            </a:pPr>
            <a:r>
              <a:rPr lang="fr-FR" sz="2000" b="1" cap="small">
                <a:latin typeface="calibri "/>
              </a:rPr>
              <a:t>Autres logicielles : libre office</a:t>
            </a:r>
            <a:r>
              <a:rPr lang="fr-FR" sz="2000" b="1">
                <a:latin typeface="calibri "/>
              </a:rPr>
              <a:t>, VLC, Java.....</a:t>
            </a:r>
          </a:p>
        </p:txBody>
      </p:sp>
    </p:spTree>
    <p:extLst>
      <p:ext uri="{BB962C8B-B14F-4D97-AF65-F5344CB8AC3E}">
        <p14:creationId xmlns:p14="http://schemas.microsoft.com/office/powerpoint/2010/main" val="153326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211AE-E30E-40E1-AA23-E4B397C3B20B}"/>
              </a:ext>
            </a:extLst>
          </p:cNvPr>
          <p:cNvSpPr>
            <a:spLocks noGrp="1"/>
          </p:cNvSpPr>
          <p:nvPr>
            <p:ph type="title"/>
          </p:nvPr>
        </p:nvSpPr>
        <p:spPr>
          <a:xfrm>
            <a:off x="3219450" y="-200025"/>
            <a:ext cx="6358659" cy="1905000"/>
          </a:xfrm>
        </p:spPr>
        <p:txBody>
          <a:bodyPr/>
          <a:lstStyle/>
          <a:p>
            <a:r>
              <a:rPr lang="fr-FR" b="1" u="sng"/>
              <a:t>Solution de </a:t>
            </a:r>
            <a:r>
              <a:rPr lang="fr-FR" b="1" u="sng" err="1"/>
              <a:t>déployement</a:t>
            </a:r>
            <a:r>
              <a:rPr lang="fr-FR" b="1"/>
              <a:t> :</a:t>
            </a:r>
          </a:p>
        </p:txBody>
      </p:sp>
      <p:sp>
        <p:nvSpPr>
          <p:cNvPr id="3" name="Espace réservé du contenu 2">
            <a:extLst>
              <a:ext uri="{FF2B5EF4-FFF2-40B4-BE49-F238E27FC236}">
                <a16:creationId xmlns:a16="http://schemas.microsoft.com/office/drawing/2014/main" id="{3B1B8839-DC2B-4A8F-9291-3868561EC19E}"/>
              </a:ext>
            </a:extLst>
          </p:cNvPr>
          <p:cNvSpPr>
            <a:spLocks noGrp="1"/>
          </p:cNvSpPr>
          <p:nvPr>
            <p:ph idx="1"/>
          </p:nvPr>
        </p:nvSpPr>
        <p:spPr>
          <a:xfrm>
            <a:off x="1114425" y="2667000"/>
            <a:ext cx="4815320" cy="602673"/>
          </a:xfrm>
        </p:spPr>
        <p:txBody>
          <a:bodyPr vert="horz" lIns="91440" tIns="45720" rIns="91440" bIns="45720" rtlCol="0" anchor="t">
            <a:normAutofit/>
          </a:bodyPr>
          <a:lstStyle/>
          <a:p>
            <a:pPr>
              <a:buFont typeface="Wingdings" panose="05000000000000000000" pitchFamily="2" charset="2"/>
              <a:buChar char="Ø"/>
            </a:pPr>
            <a:r>
              <a:rPr lang="fr-FR" b="1" cap="small"/>
              <a:t>WDS </a:t>
            </a:r>
            <a:r>
              <a:rPr lang="fr-FR" b="1"/>
              <a:t>: Windows Déploiement Server </a:t>
            </a:r>
          </a:p>
        </p:txBody>
      </p:sp>
      <p:pic>
        <p:nvPicPr>
          <p:cNvPr id="4" name="Image 4" descr="wds.png">
            <a:extLst>
              <a:ext uri="{FF2B5EF4-FFF2-40B4-BE49-F238E27FC236}">
                <a16:creationId xmlns:a16="http://schemas.microsoft.com/office/drawing/2014/main" id="{CF9679A3-3DC3-467A-97C3-395FF4E50D04}"/>
              </a:ext>
            </a:extLst>
          </p:cNvPr>
          <p:cNvPicPr>
            <a:picLocks noChangeAspect="1"/>
          </p:cNvPicPr>
          <p:nvPr/>
        </p:nvPicPr>
        <p:blipFill>
          <a:blip r:embed="rId3"/>
          <a:stretch>
            <a:fillRect/>
          </a:stretch>
        </p:blipFill>
        <p:spPr>
          <a:xfrm>
            <a:off x="6542809" y="2543752"/>
            <a:ext cx="3796716" cy="804011"/>
          </a:xfrm>
          <a:prstGeom prst="rect">
            <a:avLst/>
          </a:prstGeom>
        </p:spPr>
      </p:pic>
    </p:spTree>
    <p:extLst>
      <p:ext uri="{BB962C8B-B14F-4D97-AF65-F5344CB8AC3E}">
        <p14:creationId xmlns:p14="http://schemas.microsoft.com/office/powerpoint/2010/main" val="33481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211AE-E30E-40E1-AA23-E4B397C3B20B}"/>
              </a:ext>
            </a:extLst>
          </p:cNvPr>
          <p:cNvSpPr>
            <a:spLocks noGrp="1"/>
          </p:cNvSpPr>
          <p:nvPr>
            <p:ph type="title"/>
          </p:nvPr>
        </p:nvSpPr>
        <p:spPr>
          <a:xfrm>
            <a:off x="2981325" y="-171450"/>
            <a:ext cx="6098020" cy="1905000"/>
          </a:xfrm>
        </p:spPr>
        <p:txBody>
          <a:bodyPr/>
          <a:lstStyle/>
          <a:p>
            <a:r>
              <a:rPr lang="fr-FR" b="1" u="sng"/>
              <a:t>Convention de nommage</a:t>
            </a:r>
            <a:r>
              <a:rPr lang="fr-FR" b="1"/>
              <a:t> </a:t>
            </a:r>
            <a:endParaRPr lang="fr-FR" b="1">
              <a:solidFill>
                <a:schemeClr val="tx1"/>
              </a:solidFill>
            </a:endParaRPr>
          </a:p>
        </p:txBody>
      </p:sp>
      <p:sp>
        <p:nvSpPr>
          <p:cNvPr id="6" name="Espace réservé du contenu 5">
            <a:extLst>
              <a:ext uri="{FF2B5EF4-FFF2-40B4-BE49-F238E27FC236}">
                <a16:creationId xmlns:a16="http://schemas.microsoft.com/office/drawing/2014/main" id="{CD50D2D2-C4AE-4CFD-8E78-BD018F278E76}"/>
              </a:ext>
            </a:extLst>
          </p:cNvPr>
          <p:cNvSpPr>
            <a:spLocks noGrp="1"/>
          </p:cNvSpPr>
          <p:nvPr>
            <p:ph idx="1"/>
          </p:nvPr>
        </p:nvSpPr>
        <p:spPr>
          <a:xfrm>
            <a:off x="1323975" y="2076450"/>
            <a:ext cx="4282498" cy="2191753"/>
          </a:xfrm>
        </p:spPr>
        <p:txBody>
          <a:bodyPr/>
          <a:lstStyle/>
          <a:p>
            <a:pPr>
              <a:buFont typeface="Wingdings" panose="05000000000000000000" pitchFamily="2" charset="2"/>
              <a:buChar char="Ø"/>
            </a:pPr>
            <a:r>
              <a:rPr lang="fr-FR" b="1"/>
              <a:t>Voir le document annexe</a:t>
            </a:r>
          </a:p>
        </p:txBody>
      </p:sp>
      <p:pic>
        <p:nvPicPr>
          <p:cNvPr id="7" name="Image 7" descr="depositphotos_120451710-stock-illustration-the-contract-icon-agreement-and.jpg">
            <a:extLst>
              <a:ext uri="{FF2B5EF4-FFF2-40B4-BE49-F238E27FC236}">
                <a16:creationId xmlns:a16="http://schemas.microsoft.com/office/drawing/2014/main" id="{61285862-2A8C-4A3F-8042-5C84C85B48FB}"/>
              </a:ext>
            </a:extLst>
          </p:cNvPr>
          <p:cNvPicPr>
            <a:picLocks noChangeAspect="1"/>
          </p:cNvPicPr>
          <p:nvPr/>
        </p:nvPicPr>
        <p:blipFill>
          <a:blip r:embed="rId3"/>
          <a:stretch>
            <a:fillRect/>
          </a:stretch>
        </p:blipFill>
        <p:spPr>
          <a:xfrm>
            <a:off x="7558089" y="2666749"/>
            <a:ext cx="1521256" cy="1524502"/>
          </a:xfrm>
          <a:prstGeom prst="rect">
            <a:avLst/>
          </a:prstGeom>
        </p:spPr>
      </p:pic>
    </p:spTree>
    <p:extLst>
      <p:ext uri="{BB962C8B-B14F-4D97-AF65-F5344CB8AC3E}">
        <p14:creationId xmlns:p14="http://schemas.microsoft.com/office/powerpoint/2010/main" val="24508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211AE-E30E-40E1-AA23-E4B397C3B20B}"/>
              </a:ext>
            </a:extLst>
          </p:cNvPr>
          <p:cNvSpPr>
            <a:spLocks noGrp="1"/>
          </p:cNvSpPr>
          <p:nvPr>
            <p:ph type="title"/>
          </p:nvPr>
        </p:nvSpPr>
        <p:spPr>
          <a:xfrm>
            <a:off x="3486150" y="-304800"/>
            <a:ext cx="5251450" cy="1905000"/>
          </a:xfrm>
        </p:spPr>
        <p:txBody>
          <a:bodyPr/>
          <a:lstStyle/>
          <a:p>
            <a:r>
              <a:rPr lang="fr-FR" b="1" u="sng">
                <a:solidFill>
                  <a:schemeClr val="tx1"/>
                </a:solidFill>
              </a:rPr>
              <a:t>Fiche préparation PC</a:t>
            </a:r>
          </a:p>
        </p:txBody>
      </p:sp>
      <p:sp>
        <p:nvSpPr>
          <p:cNvPr id="6" name="Espace réservé du contenu 5">
            <a:extLst>
              <a:ext uri="{FF2B5EF4-FFF2-40B4-BE49-F238E27FC236}">
                <a16:creationId xmlns:a16="http://schemas.microsoft.com/office/drawing/2014/main" id="{CD50D2D2-C4AE-4CFD-8E78-BD018F278E76}"/>
              </a:ext>
            </a:extLst>
          </p:cNvPr>
          <p:cNvSpPr>
            <a:spLocks noGrp="1"/>
          </p:cNvSpPr>
          <p:nvPr>
            <p:ph idx="1"/>
          </p:nvPr>
        </p:nvSpPr>
        <p:spPr>
          <a:xfrm>
            <a:off x="1266825" y="1891162"/>
            <a:ext cx="5725102" cy="2191753"/>
          </a:xfrm>
        </p:spPr>
        <p:txBody>
          <a:bodyPr/>
          <a:lstStyle/>
          <a:p>
            <a:pPr>
              <a:buFont typeface="Wingdings" panose="05000000000000000000" pitchFamily="2" charset="2"/>
              <a:buChar char="Ø"/>
            </a:pPr>
            <a:r>
              <a:rPr lang="fr-FR" b="1"/>
              <a:t>Voir le document annexe</a:t>
            </a:r>
          </a:p>
        </p:txBody>
      </p:sp>
      <p:pic>
        <p:nvPicPr>
          <p:cNvPr id="3" name="Image 3" descr="téléchargement.png">
            <a:extLst>
              <a:ext uri="{FF2B5EF4-FFF2-40B4-BE49-F238E27FC236}">
                <a16:creationId xmlns:a16="http://schemas.microsoft.com/office/drawing/2014/main" id="{E7356C5E-638C-49E1-A8E0-2B5ABD765750}"/>
              </a:ext>
            </a:extLst>
          </p:cNvPr>
          <p:cNvPicPr>
            <a:picLocks noChangeAspect="1"/>
          </p:cNvPicPr>
          <p:nvPr/>
        </p:nvPicPr>
        <p:blipFill>
          <a:blip r:embed="rId3"/>
          <a:stretch>
            <a:fillRect/>
          </a:stretch>
        </p:blipFill>
        <p:spPr>
          <a:xfrm>
            <a:off x="8453870" y="2034021"/>
            <a:ext cx="1973985" cy="2461893"/>
          </a:xfrm>
          <a:prstGeom prst="rect">
            <a:avLst/>
          </a:prstGeom>
        </p:spPr>
      </p:pic>
    </p:spTree>
    <p:extLst>
      <p:ext uri="{BB962C8B-B14F-4D97-AF65-F5344CB8AC3E}">
        <p14:creationId xmlns:p14="http://schemas.microsoft.com/office/powerpoint/2010/main" val="273027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211AE-E30E-40E1-AA23-E4B397C3B20B}"/>
              </a:ext>
            </a:extLst>
          </p:cNvPr>
          <p:cNvSpPr>
            <a:spLocks noGrp="1"/>
          </p:cNvSpPr>
          <p:nvPr>
            <p:ph type="title"/>
          </p:nvPr>
        </p:nvSpPr>
        <p:spPr>
          <a:xfrm>
            <a:off x="1500846" y="-190500"/>
            <a:ext cx="10522618" cy="1905000"/>
          </a:xfrm>
        </p:spPr>
        <p:txBody>
          <a:bodyPr/>
          <a:lstStyle/>
          <a:p>
            <a:r>
              <a:rPr lang="fr-FR" b="1" u="sng">
                <a:solidFill>
                  <a:schemeClr val="tx1"/>
                </a:solidFill>
              </a:rPr>
              <a:t>Fiche de reconditionnement des équipements</a:t>
            </a:r>
          </a:p>
        </p:txBody>
      </p:sp>
      <p:sp>
        <p:nvSpPr>
          <p:cNvPr id="6" name="Espace réservé du contenu 5">
            <a:extLst>
              <a:ext uri="{FF2B5EF4-FFF2-40B4-BE49-F238E27FC236}">
                <a16:creationId xmlns:a16="http://schemas.microsoft.com/office/drawing/2014/main" id="{CD50D2D2-C4AE-4CFD-8E78-BD018F278E76}"/>
              </a:ext>
            </a:extLst>
          </p:cNvPr>
          <p:cNvSpPr>
            <a:spLocks noGrp="1"/>
          </p:cNvSpPr>
          <p:nvPr>
            <p:ph idx="1"/>
          </p:nvPr>
        </p:nvSpPr>
        <p:spPr>
          <a:xfrm>
            <a:off x="1733009" y="2019120"/>
            <a:ext cx="4150555" cy="2191753"/>
          </a:xfrm>
        </p:spPr>
        <p:txBody>
          <a:bodyPr/>
          <a:lstStyle/>
          <a:p>
            <a:pPr>
              <a:buFont typeface="Wingdings" panose="05000000000000000000" pitchFamily="2" charset="2"/>
              <a:buChar char="Ø"/>
            </a:pPr>
            <a:r>
              <a:rPr lang="fr-FR" b="1"/>
              <a:t>Voir le document annexe</a:t>
            </a:r>
          </a:p>
        </p:txBody>
      </p:sp>
      <p:pic>
        <p:nvPicPr>
          <p:cNvPr id="3" name="Image 4" descr="fleches-triangulaires-signer-pour-recyclage_318-61834.jpg">
            <a:extLst>
              <a:ext uri="{FF2B5EF4-FFF2-40B4-BE49-F238E27FC236}">
                <a16:creationId xmlns:a16="http://schemas.microsoft.com/office/drawing/2014/main" id="{DADD05F8-D37A-4A14-8DD8-A09CFEEDE09D}"/>
              </a:ext>
            </a:extLst>
          </p:cNvPr>
          <p:cNvPicPr>
            <a:picLocks noChangeAspect="1"/>
          </p:cNvPicPr>
          <p:nvPr/>
        </p:nvPicPr>
        <p:blipFill>
          <a:blip r:embed="rId3"/>
          <a:stretch>
            <a:fillRect/>
          </a:stretch>
        </p:blipFill>
        <p:spPr>
          <a:xfrm>
            <a:off x="8679585" y="2019120"/>
            <a:ext cx="2053070" cy="2062708"/>
          </a:xfrm>
          <a:prstGeom prst="rect">
            <a:avLst/>
          </a:prstGeom>
        </p:spPr>
      </p:pic>
    </p:spTree>
    <p:extLst>
      <p:ext uri="{BB962C8B-B14F-4D97-AF65-F5344CB8AC3E}">
        <p14:creationId xmlns:p14="http://schemas.microsoft.com/office/powerpoint/2010/main" val="334521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211AE-E30E-40E1-AA23-E4B397C3B20B}"/>
              </a:ext>
            </a:extLst>
          </p:cNvPr>
          <p:cNvSpPr>
            <a:spLocks noGrp="1"/>
          </p:cNvSpPr>
          <p:nvPr>
            <p:ph type="title"/>
          </p:nvPr>
        </p:nvSpPr>
        <p:spPr>
          <a:xfrm>
            <a:off x="3581400" y="-276225"/>
            <a:ext cx="4740564" cy="1905000"/>
          </a:xfrm>
        </p:spPr>
        <p:txBody>
          <a:bodyPr/>
          <a:lstStyle/>
          <a:p>
            <a:r>
              <a:rPr lang="fr-FR" b="1" u="sng">
                <a:solidFill>
                  <a:schemeClr val="tx1"/>
                </a:solidFill>
              </a:rPr>
              <a:t>Fiche réparation PC</a:t>
            </a:r>
          </a:p>
        </p:txBody>
      </p:sp>
      <p:sp>
        <p:nvSpPr>
          <p:cNvPr id="6" name="Espace réservé du contenu 5">
            <a:extLst>
              <a:ext uri="{FF2B5EF4-FFF2-40B4-BE49-F238E27FC236}">
                <a16:creationId xmlns:a16="http://schemas.microsoft.com/office/drawing/2014/main" id="{CD50D2D2-C4AE-4CFD-8E78-BD018F278E76}"/>
              </a:ext>
            </a:extLst>
          </p:cNvPr>
          <p:cNvSpPr>
            <a:spLocks noGrp="1"/>
          </p:cNvSpPr>
          <p:nvPr>
            <p:ph idx="1"/>
          </p:nvPr>
        </p:nvSpPr>
        <p:spPr>
          <a:xfrm>
            <a:off x="1504950" y="1781175"/>
            <a:ext cx="4055341" cy="2191753"/>
          </a:xfrm>
        </p:spPr>
        <p:txBody>
          <a:bodyPr/>
          <a:lstStyle/>
          <a:p>
            <a:pPr>
              <a:buFont typeface="Wingdings" panose="05000000000000000000" pitchFamily="2" charset="2"/>
              <a:buChar char="Ø"/>
            </a:pPr>
            <a:r>
              <a:rPr lang="fr-FR" b="1"/>
              <a:t>Voir le document annexe</a:t>
            </a:r>
          </a:p>
        </p:txBody>
      </p:sp>
      <p:pic>
        <p:nvPicPr>
          <p:cNvPr id="4" name="Image 4" descr="téléchargement (1).png">
            <a:extLst>
              <a:ext uri="{FF2B5EF4-FFF2-40B4-BE49-F238E27FC236}">
                <a16:creationId xmlns:a16="http://schemas.microsoft.com/office/drawing/2014/main" id="{72305D58-FC7E-4B11-A802-82FB1B24246B}"/>
              </a:ext>
            </a:extLst>
          </p:cNvPr>
          <p:cNvPicPr>
            <a:picLocks noChangeAspect="1"/>
          </p:cNvPicPr>
          <p:nvPr/>
        </p:nvPicPr>
        <p:blipFill>
          <a:blip r:embed="rId3"/>
          <a:stretch>
            <a:fillRect/>
          </a:stretch>
        </p:blipFill>
        <p:spPr>
          <a:xfrm>
            <a:off x="7012421" y="1933575"/>
            <a:ext cx="2191753" cy="2191753"/>
          </a:xfrm>
          <a:prstGeom prst="rect">
            <a:avLst/>
          </a:prstGeom>
        </p:spPr>
      </p:pic>
    </p:spTree>
    <p:extLst>
      <p:ext uri="{BB962C8B-B14F-4D97-AF65-F5344CB8AC3E}">
        <p14:creationId xmlns:p14="http://schemas.microsoft.com/office/powerpoint/2010/main" val="24259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211AE-E30E-40E1-AA23-E4B397C3B20B}"/>
              </a:ext>
            </a:extLst>
          </p:cNvPr>
          <p:cNvSpPr>
            <a:spLocks noGrp="1"/>
          </p:cNvSpPr>
          <p:nvPr>
            <p:ph type="title"/>
          </p:nvPr>
        </p:nvSpPr>
        <p:spPr>
          <a:xfrm>
            <a:off x="3581400" y="-276225"/>
            <a:ext cx="4851400" cy="1905000"/>
          </a:xfrm>
        </p:spPr>
        <p:txBody>
          <a:bodyPr/>
          <a:lstStyle/>
          <a:p>
            <a:r>
              <a:rPr lang="fr-FR" b="1" u="sng">
                <a:solidFill>
                  <a:schemeClr val="tx1"/>
                </a:solidFill>
              </a:rPr>
              <a:t>Charte informatique</a:t>
            </a:r>
            <a:endParaRPr lang="fr-FR">
              <a:solidFill>
                <a:schemeClr val="tx1"/>
              </a:solidFill>
            </a:endParaRPr>
          </a:p>
        </p:txBody>
      </p:sp>
      <p:sp>
        <p:nvSpPr>
          <p:cNvPr id="6" name="Espace réservé du contenu 5">
            <a:extLst>
              <a:ext uri="{FF2B5EF4-FFF2-40B4-BE49-F238E27FC236}">
                <a16:creationId xmlns:a16="http://schemas.microsoft.com/office/drawing/2014/main" id="{CD50D2D2-C4AE-4CFD-8E78-BD018F278E76}"/>
              </a:ext>
            </a:extLst>
          </p:cNvPr>
          <p:cNvSpPr>
            <a:spLocks noGrp="1"/>
          </p:cNvSpPr>
          <p:nvPr>
            <p:ph idx="1"/>
          </p:nvPr>
        </p:nvSpPr>
        <p:spPr>
          <a:xfrm>
            <a:off x="1504950" y="1781175"/>
            <a:ext cx="4378614" cy="2191753"/>
          </a:xfrm>
        </p:spPr>
        <p:txBody>
          <a:bodyPr/>
          <a:lstStyle/>
          <a:p>
            <a:pPr>
              <a:buFont typeface="Wingdings" panose="05000000000000000000" pitchFamily="2" charset="2"/>
              <a:buChar char="Ø"/>
            </a:pPr>
            <a:r>
              <a:rPr lang="fr-FR" b="1"/>
              <a:t>Voir le document annexe</a:t>
            </a:r>
          </a:p>
        </p:txBody>
      </p:sp>
      <p:pic>
        <p:nvPicPr>
          <p:cNvPr id="7" name="Image 7" descr="téléchargement (2).png">
            <a:extLst>
              <a:ext uri="{FF2B5EF4-FFF2-40B4-BE49-F238E27FC236}">
                <a16:creationId xmlns:a16="http://schemas.microsoft.com/office/drawing/2014/main" id="{F1A6B14F-EC13-45C6-95BF-D0C4554D0184}"/>
              </a:ext>
            </a:extLst>
          </p:cNvPr>
          <p:cNvPicPr>
            <a:picLocks noChangeAspect="1"/>
          </p:cNvPicPr>
          <p:nvPr/>
        </p:nvPicPr>
        <p:blipFill>
          <a:blip r:embed="rId3"/>
          <a:stretch>
            <a:fillRect/>
          </a:stretch>
        </p:blipFill>
        <p:spPr>
          <a:xfrm>
            <a:off x="8271981" y="1926647"/>
            <a:ext cx="2339923" cy="2331317"/>
          </a:xfrm>
          <a:prstGeom prst="rect">
            <a:avLst/>
          </a:prstGeom>
        </p:spPr>
      </p:pic>
    </p:spTree>
    <p:extLst>
      <p:ext uri="{BB962C8B-B14F-4D97-AF65-F5344CB8AC3E}">
        <p14:creationId xmlns:p14="http://schemas.microsoft.com/office/powerpoint/2010/main" val="314089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DDB00-B89C-4052-8C57-630F404155AF}"/>
              </a:ext>
            </a:extLst>
          </p:cNvPr>
          <p:cNvSpPr>
            <a:spLocks noGrp="1"/>
          </p:cNvSpPr>
          <p:nvPr>
            <p:ph type="title"/>
          </p:nvPr>
        </p:nvSpPr>
        <p:spPr>
          <a:xfrm>
            <a:off x="4869259" y="209550"/>
            <a:ext cx="2314811" cy="708025"/>
          </a:xfrm>
        </p:spPr>
        <p:txBody>
          <a:bodyPr/>
          <a:lstStyle/>
          <a:p>
            <a:pPr algn="ctr"/>
            <a:r>
              <a:rPr lang="fr-FR" b="1" u="sng"/>
              <a:t>LIENS</a:t>
            </a:r>
          </a:p>
        </p:txBody>
      </p:sp>
      <p:sp>
        <p:nvSpPr>
          <p:cNvPr id="4" name="ZoneTexte 3">
            <a:extLst>
              <a:ext uri="{FF2B5EF4-FFF2-40B4-BE49-F238E27FC236}">
                <a16:creationId xmlns:a16="http://schemas.microsoft.com/office/drawing/2014/main" id="{607C58E8-D30F-499A-B5D9-FF1546790A3F}"/>
              </a:ext>
            </a:extLst>
          </p:cNvPr>
          <p:cNvSpPr txBox="1"/>
          <p:nvPr/>
        </p:nvSpPr>
        <p:spPr>
          <a:xfrm>
            <a:off x="1028700" y="4257675"/>
            <a:ext cx="60960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small">
                <a:hlinkClick r:id="rId3"/>
              </a:rPr>
              <a:t>http://www.fr-batterie.com/dell-vostro-14-5468-11.4v-42wh-batterie-de-ordinateur-portable-p-201608.html</a:t>
            </a:r>
          </a:p>
        </p:txBody>
      </p:sp>
      <p:sp>
        <p:nvSpPr>
          <p:cNvPr id="5" name="ZoneTexte 4">
            <a:extLst>
              <a:ext uri="{FF2B5EF4-FFF2-40B4-BE49-F238E27FC236}">
                <a16:creationId xmlns:a16="http://schemas.microsoft.com/office/drawing/2014/main" id="{5756CB42-8E7C-43A0-966B-94E5D38FA56F}"/>
              </a:ext>
            </a:extLst>
          </p:cNvPr>
          <p:cNvSpPr txBox="1"/>
          <p:nvPr/>
        </p:nvSpPr>
        <p:spPr>
          <a:xfrm>
            <a:off x="1057275" y="1390650"/>
            <a:ext cx="60960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a:t> </a:t>
            </a:r>
            <a:r>
              <a:rPr lang="fr-FR">
                <a:hlinkClick r:id="rId4"/>
              </a:rPr>
              <a:t>https://www.materiel.net/pc-portable/acer-aspire-a515-51-55bq-144156.html</a:t>
            </a:r>
          </a:p>
        </p:txBody>
      </p:sp>
      <p:sp>
        <p:nvSpPr>
          <p:cNvPr id="7" name="ZoneTexte 6">
            <a:extLst>
              <a:ext uri="{FF2B5EF4-FFF2-40B4-BE49-F238E27FC236}">
                <a16:creationId xmlns:a16="http://schemas.microsoft.com/office/drawing/2014/main" id="{6C659CF0-08A9-4A8F-99AA-0349FC91C224}"/>
              </a:ext>
            </a:extLst>
          </p:cNvPr>
          <p:cNvSpPr txBox="1"/>
          <p:nvPr/>
        </p:nvSpPr>
        <p:spPr>
          <a:xfrm>
            <a:off x="1028700" y="2381250"/>
            <a:ext cx="60960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CF7133"/>
                </a:solidFill>
              </a:rPr>
              <a:t>https://www.acer.com/ac/fr/FR/content/model/LC.BTP00.120</a:t>
            </a:r>
            <a:endParaRPr lang="fr-FR" sz="2000">
              <a:solidFill>
                <a:srgbClr val="CF7133"/>
              </a:solidFill>
            </a:endParaRPr>
          </a:p>
        </p:txBody>
      </p:sp>
      <p:sp>
        <p:nvSpPr>
          <p:cNvPr id="3" name="ZoneTexte 2">
            <a:extLst>
              <a:ext uri="{FF2B5EF4-FFF2-40B4-BE49-F238E27FC236}">
                <a16:creationId xmlns:a16="http://schemas.microsoft.com/office/drawing/2014/main" id="{5E79F80C-408A-405D-82DD-FD0D04284AD6}"/>
              </a:ext>
            </a:extLst>
          </p:cNvPr>
          <p:cNvSpPr txBox="1"/>
          <p:nvPr/>
        </p:nvSpPr>
        <p:spPr>
          <a:xfrm>
            <a:off x="1057275" y="3343275"/>
            <a:ext cx="6194425"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3A3A3A"/>
                </a:solidFill>
                <a:latin typeface="Century Gothic"/>
                <a:hlinkClick r:id="rId5"/>
              </a:rPr>
              <a:t>http://store.hp.com/FranceStore/Merch/Product.aspx?id=L5H44EA&amp;opt=ABF&amp;sel=NTB</a:t>
            </a:r>
            <a:endParaRPr lang="fr-FR" sz="2000" b="1">
              <a:solidFill>
                <a:srgbClr val="3A3A3A"/>
              </a:solidFill>
              <a:latin typeface="Century Gothic"/>
            </a:endParaRPr>
          </a:p>
        </p:txBody>
      </p:sp>
      <p:sp>
        <p:nvSpPr>
          <p:cNvPr id="6" name="ZoneTexte 5">
            <a:extLst>
              <a:ext uri="{FF2B5EF4-FFF2-40B4-BE49-F238E27FC236}">
                <a16:creationId xmlns:a16="http://schemas.microsoft.com/office/drawing/2014/main" id="{1946080F-D202-4834-8620-6188B351276D}"/>
              </a:ext>
            </a:extLst>
          </p:cNvPr>
          <p:cNvSpPr txBox="1"/>
          <p:nvPr/>
        </p:nvSpPr>
        <p:spPr>
          <a:xfrm>
            <a:off x="876300" y="5219700"/>
            <a:ext cx="7527341" cy="3698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hlinkClick r:id="rId6"/>
              </a:rPr>
              <a:t>https://msdn.microsoft.com/fr-fr/library/hh831764(v=ws.11).aspx</a:t>
            </a:r>
          </a:p>
        </p:txBody>
      </p:sp>
    </p:spTree>
    <p:extLst>
      <p:ext uri="{BB962C8B-B14F-4D97-AF65-F5344CB8AC3E}">
        <p14:creationId xmlns:p14="http://schemas.microsoft.com/office/powerpoint/2010/main" val="115224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68B29-DD8F-459C-9C9E-148632BA04F4}"/>
              </a:ext>
            </a:extLst>
          </p:cNvPr>
          <p:cNvSpPr>
            <a:spLocks noGrp="1"/>
          </p:cNvSpPr>
          <p:nvPr>
            <p:ph type="title"/>
          </p:nvPr>
        </p:nvSpPr>
        <p:spPr>
          <a:xfrm>
            <a:off x="3371850" y="199007"/>
            <a:ext cx="5301673" cy="1182254"/>
          </a:xfrm>
        </p:spPr>
        <p:txBody>
          <a:bodyPr>
            <a:normAutofit/>
          </a:bodyPr>
          <a:lstStyle/>
          <a:p>
            <a:pPr algn="ctr"/>
            <a:r>
              <a:rPr lang="fr-FR" b="1" u="sng"/>
              <a:t>LES ELEMENTS A FOURNIR</a:t>
            </a:r>
            <a:br>
              <a:rPr lang="en-US">
                <a:solidFill>
                  <a:schemeClr val="tx1"/>
                </a:solidFill>
                <a:latin typeface="+mj-ea"/>
                <a:cs typeface="+mj-ea"/>
              </a:rPr>
            </a:br>
            <a:endParaRPr lang="fr-FR"/>
          </a:p>
        </p:txBody>
      </p:sp>
      <p:sp>
        <p:nvSpPr>
          <p:cNvPr id="4" name="Espace réservé du contenu 2">
            <a:extLst>
              <a:ext uri="{FF2B5EF4-FFF2-40B4-BE49-F238E27FC236}">
                <a16:creationId xmlns:a16="http://schemas.microsoft.com/office/drawing/2014/main" id="{9C6E4106-C356-41BF-9715-1C605C98B414}"/>
              </a:ext>
            </a:extLst>
          </p:cNvPr>
          <p:cNvSpPr txBox="1">
            <a:spLocks/>
          </p:cNvSpPr>
          <p:nvPr/>
        </p:nvSpPr>
        <p:spPr>
          <a:xfrm>
            <a:off x="1140124" y="1571625"/>
            <a:ext cx="7343470" cy="5651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Ø"/>
            </a:pPr>
            <a:r>
              <a:rPr lang="fr-FR" sz="2000" b="1"/>
              <a:t>Trois propositions commerciales professionnelles avec garantie d'un an</a:t>
            </a:r>
          </a:p>
        </p:txBody>
      </p:sp>
      <p:sp>
        <p:nvSpPr>
          <p:cNvPr id="5" name="Espace réservé du contenu 2">
            <a:extLst>
              <a:ext uri="{FF2B5EF4-FFF2-40B4-BE49-F238E27FC236}">
                <a16:creationId xmlns:a16="http://schemas.microsoft.com/office/drawing/2014/main" id="{AB74E243-6BD2-4ADD-AB2D-22EBCC5FD194}"/>
              </a:ext>
            </a:extLst>
          </p:cNvPr>
          <p:cNvSpPr txBox="1">
            <a:spLocks/>
          </p:cNvSpPr>
          <p:nvPr/>
        </p:nvSpPr>
        <p:spPr>
          <a:xfrm>
            <a:off x="1140124" y="2438400"/>
            <a:ext cx="7351624" cy="5667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sz="2000" b="1"/>
              <a:t>Une liste de solutions logicielles à installer</a:t>
            </a:r>
          </a:p>
        </p:txBody>
      </p:sp>
      <p:sp>
        <p:nvSpPr>
          <p:cNvPr id="6" name="Espace réservé du contenu 2">
            <a:extLst>
              <a:ext uri="{FF2B5EF4-FFF2-40B4-BE49-F238E27FC236}">
                <a16:creationId xmlns:a16="http://schemas.microsoft.com/office/drawing/2014/main" id="{C3A1E1B1-A5CD-41B8-B69F-D629F2703D2A}"/>
              </a:ext>
            </a:extLst>
          </p:cNvPr>
          <p:cNvSpPr txBox="1">
            <a:spLocks/>
          </p:cNvSpPr>
          <p:nvPr/>
        </p:nvSpPr>
        <p:spPr>
          <a:xfrm>
            <a:off x="1140124" y="3095625"/>
            <a:ext cx="7652502" cy="15287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20B0604020202020204" pitchFamily="34" charset="0"/>
              <a:buChar char="Ø"/>
            </a:pPr>
            <a:r>
              <a:rPr lang="fr-FR" sz="2000" b="1"/>
              <a:t>les éléments de configuration et de paramétrage à appliquer : définition d'une nomenclature pour nommer les équipements , la sécurisation des accès et des données, paramétrages réseaux éventuels, organisation de l'espace de stockage </a:t>
            </a:r>
          </a:p>
          <a:p>
            <a:pPr>
              <a:buFont typeface="Wingdings" panose="05000000000000000000" pitchFamily="2" charset="2"/>
              <a:buChar char="Ø"/>
            </a:pPr>
            <a:endParaRPr lang="fr-FR" sz="2000" b="1"/>
          </a:p>
        </p:txBody>
      </p:sp>
      <p:sp>
        <p:nvSpPr>
          <p:cNvPr id="9" name="Espace réservé du contenu 2">
            <a:extLst>
              <a:ext uri="{FF2B5EF4-FFF2-40B4-BE49-F238E27FC236}">
                <a16:creationId xmlns:a16="http://schemas.microsoft.com/office/drawing/2014/main" id="{41067486-EB6E-408C-8A4F-2E28CCDAD308}"/>
              </a:ext>
            </a:extLst>
          </p:cNvPr>
          <p:cNvSpPr txBox="1">
            <a:spLocks/>
          </p:cNvSpPr>
          <p:nvPr/>
        </p:nvSpPr>
        <p:spPr>
          <a:xfrm>
            <a:off x="1139825" y="4762500"/>
            <a:ext cx="9896475" cy="781242"/>
          </a:xfrm>
          <a:prstGeom prst="rect">
            <a:avLst/>
          </a:prstGeom>
        </p:spPr>
        <p:txBody>
          <a:bodyPr vert="horz" lIns="91440" tIns="45720" rIns="91440" bIns="45720" rtlCol="0"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anose="05000000000000000000" pitchFamily="2" charset="2"/>
              <a:buChar char="Ø"/>
            </a:pPr>
            <a:r>
              <a:rPr lang="fr-FR" sz="2000" b="1"/>
              <a:t>Un descriptif technique des caractéristiques matérielles de l'équipement (composants et capacités)</a:t>
            </a:r>
          </a:p>
        </p:txBody>
      </p:sp>
    </p:spTree>
    <p:extLst>
      <p:ext uri="{BB962C8B-B14F-4D97-AF65-F5344CB8AC3E}">
        <p14:creationId xmlns:p14="http://schemas.microsoft.com/office/powerpoint/2010/main" val="343022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6083BE91-FD0C-42C1-90A7-284290F90AF5}"/>
              </a:ext>
            </a:extLst>
          </p:cNvPr>
          <p:cNvSpPr txBox="1">
            <a:spLocks/>
          </p:cNvSpPr>
          <p:nvPr/>
        </p:nvSpPr>
        <p:spPr>
          <a:xfrm>
            <a:off x="962417" y="1971675"/>
            <a:ext cx="10558463" cy="1090325"/>
          </a:xfrm>
          <a:prstGeom prst="rect">
            <a:avLst/>
          </a:prstGeom>
        </p:spPr>
        <p:txBody>
          <a:bodyPr vert="horz" lIns="91440" tIns="45720" rIns="91440" bIns="45720" rtlCol="0" anchor="t">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Ø"/>
            </a:pPr>
            <a:r>
              <a:rPr lang="fr-FR" sz="2000" b="1"/>
              <a:t>une procédure pour la préparation d'un poste avant sa délivrance au visiteur : liste des opérations à réaliser (voir exemple fourni pour l'antivirus)</a:t>
            </a:r>
          </a:p>
        </p:txBody>
      </p:sp>
      <p:sp>
        <p:nvSpPr>
          <p:cNvPr id="6" name="Espace réservé du contenu 2">
            <a:extLst>
              <a:ext uri="{FF2B5EF4-FFF2-40B4-BE49-F238E27FC236}">
                <a16:creationId xmlns:a16="http://schemas.microsoft.com/office/drawing/2014/main" id="{0756684F-3A38-4D1A-888B-9A99284BC08B}"/>
              </a:ext>
            </a:extLst>
          </p:cNvPr>
          <p:cNvSpPr txBox="1">
            <a:spLocks/>
          </p:cNvSpPr>
          <p:nvPr/>
        </p:nvSpPr>
        <p:spPr>
          <a:xfrm>
            <a:off x="1009650" y="3238500"/>
            <a:ext cx="9896475" cy="700803"/>
          </a:xfrm>
          <a:prstGeom prst="rect">
            <a:avLst/>
          </a:prstGeom>
        </p:spPr>
        <p:txBody>
          <a:bodyPr vert="horz" lIns="91440" tIns="45720" rIns="91440" bIns="45720" rtlCol="0"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Ø"/>
            </a:pPr>
            <a:r>
              <a:rPr lang="fr-FR" sz="2000" b="1"/>
              <a:t>une procédure à appliquer lors de la récupération d'un équipement pour reconditionnement ou pour réparation : liste des tâches relatives à la sauvegarde des données, au suivi des pannes, à la réinitialisation ou la remise en état de l'équipement.</a:t>
            </a:r>
          </a:p>
          <a:p>
            <a:pPr>
              <a:buFont typeface="Wingdings" panose="05000000000000000000" pitchFamily="2" charset="2"/>
              <a:buChar char="Ø"/>
            </a:pPr>
            <a:endParaRPr lang="fr-FR" sz="2000" b="1"/>
          </a:p>
        </p:txBody>
      </p:sp>
      <p:sp>
        <p:nvSpPr>
          <p:cNvPr id="7" name="Espace réservé du contenu 2">
            <a:extLst>
              <a:ext uri="{FF2B5EF4-FFF2-40B4-BE49-F238E27FC236}">
                <a16:creationId xmlns:a16="http://schemas.microsoft.com/office/drawing/2014/main" id="{FEAC58A3-742F-408A-B130-80676026E37A}"/>
              </a:ext>
            </a:extLst>
          </p:cNvPr>
          <p:cNvSpPr txBox="1">
            <a:spLocks/>
          </p:cNvSpPr>
          <p:nvPr/>
        </p:nvSpPr>
        <p:spPr>
          <a:xfrm>
            <a:off x="1085850" y="5238750"/>
            <a:ext cx="9895853" cy="566738"/>
          </a:xfrm>
          <a:prstGeom prst="rect">
            <a:avLst/>
          </a:prstGeom>
        </p:spPr>
        <p:txBody>
          <a:bodyPr vert="horz" lIns="91440" tIns="45720" rIns="91440" bIns="45720" rtlCol="0"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fr-FR" sz="2000" b="1"/>
              <a:t>une charte sur le bon usage de l'équipement, sur les risques liés au vol et à la gestion de la sécurité, sur le rappel de l'usage personnel d'un outil professionnel (correspondance et données privées notamment).</a:t>
            </a:r>
          </a:p>
        </p:txBody>
      </p:sp>
      <p:sp>
        <p:nvSpPr>
          <p:cNvPr id="10" name="Espace réservé du contenu 2">
            <a:extLst>
              <a:ext uri="{FF2B5EF4-FFF2-40B4-BE49-F238E27FC236}">
                <a16:creationId xmlns:a16="http://schemas.microsoft.com/office/drawing/2014/main" id="{8A1F9FBA-F6BF-4065-AC32-05414A436C86}"/>
              </a:ext>
            </a:extLst>
          </p:cNvPr>
          <p:cNvSpPr txBox="1">
            <a:spLocks/>
          </p:cNvSpPr>
          <p:nvPr/>
        </p:nvSpPr>
        <p:spPr>
          <a:xfrm>
            <a:off x="895715" y="333375"/>
            <a:ext cx="10558463" cy="1090325"/>
          </a:xfrm>
          <a:prstGeom prst="rect">
            <a:avLst/>
          </a:prstGeom>
        </p:spPr>
        <p:txBody>
          <a:bodyPr vert="horz" lIns="91440" tIns="45720" rIns="91440" bIns="45720" rtlCol="0" anchor="t">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Ø"/>
            </a:pPr>
            <a:r>
              <a:rPr lang="fr-FR" sz="2000" b="1" cap="small"/>
              <a:t>des préconisations sur un environnement de "</a:t>
            </a:r>
            <a:r>
              <a:rPr lang="fr-FR" sz="2000" b="1" cap="small" err="1"/>
              <a:t>masteurisation</a:t>
            </a:r>
            <a:r>
              <a:rPr lang="fr-FR" sz="2000" b="1" cap="small"/>
              <a:t>" : choix d'une solution avec serveur ou non, proposition de solutions logicielles libres ou payantes.</a:t>
            </a:r>
            <a:endParaRPr lang="fr-FR" sz="2000" b="1"/>
          </a:p>
        </p:txBody>
      </p:sp>
    </p:spTree>
    <p:extLst>
      <p:ext uri="{BB962C8B-B14F-4D97-AF65-F5344CB8AC3E}">
        <p14:creationId xmlns:p14="http://schemas.microsoft.com/office/powerpoint/2010/main" val="583581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AA4DC-9BE1-47FA-B042-E6D56842AD4A}"/>
              </a:ext>
            </a:extLst>
          </p:cNvPr>
          <p:cNvSpPr>
            <a:spLocks noGrp="1"/>
          </p:cNvSpPr>
          <p:nvPr>
            <p:ph type="title"/>
          </p:nvPr>
        </p:nvSpPr>
        <p:spPr>
          <a:xfrm>
            <a:off x="2552700" y="-47625"/>
            <a:ext cx="7092709" cy="1293813"/>
          </a:xfrm>
        </p:spPr>
        <p:txBody>
          <a:bodyPr/>
          <a:lstStyle/>
          <a:p>
            <a:pPr algn="ctr"/>
            <a:r>
              <a:rPr lang="fr-FR" b="1" u="sng"/>
              <a:t>Proposition 1 </a:t>
            </a:r>
          </a:p>
        </p:txBody>
      </p:sp>
      <p:sp>
        <p:nvSpPr>
          <p:cNvPr id="7" name="Espace réservé du contenu 2">
            <a:extLst>
              <a:ext uri="{FF2B5EF4-FFF2-40B4-BE49-F238E27FC236}">
                <a16:creationId xmlns:a16="http://schemas.microsoft.com/office/drawing/2014/main" id="{0C6BEC5A-FB6B-48E6-85BD-0806D345CF63}"/>
              </a:ext>
            </a:extLst>
          </p:cNvPr>
          <p:cNvSpPr txBox="1">
            <a:spLocks/>
          </p:cNvSpPr>
          <p:nvPr/>
        </p:nvSpPr>
        <p:spPr>
          <a:xfrm>
            <a:off x="57150" y="5616575"/>
            <a:ext cx="5511990" cy="118427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srgbClr val="FFFFFF"/>
              </a:buClr>
            </a:pPr>
            <a:r>
              <a:rPr lang="fr-FR" b="1"/>
              <a:t>Unitaire               :         583.25€ TTC</a:t>
            </a:r>
          </a:p>
          <a:p>
            <a:pPr>
              <a:buClr>
                <a:srgbClr val="FFFFFF"/>
              </a:buClr>
            </a:pPr>
            <a:r>
              <a:rPr lang="fr-FR" b="1"/>
              <a:t>Total                    :         335 952.00€TTC</a:t>
            </a:r>
            <a:endParaRPr lang="fr-FR" b="1">
              <a:solidFill>
                <a:schemeClr val="tx1"/>
              </a:solidFill>
            </a:endParaRPr>
          </a:p>
        </p:txBody>
      </p:sp>
      <p:sp>
        <p:nvSpPr>
          <p:cNvPr id="9" name="Espace réservé du contenu 2">
            <a:extLst>
              <a:ext uri="{FF2B5EF4-FFF2-40B4-BE49-F238E27FC236}">
                <a16:creationId xmlns:a16="http://schemas.microsoft.com/office/drawing/2014/main" id="{84B5CF87-55CE-499F-A33F-C85551A61719}"/>
              </a:ext>
            </a:extLst>
          </p:cNvPr>
          <p:cNvSpPr txBox="1">
            <a:spLocks/>
          </p:cNvSpPr>
          <p:nvPr/>
        </p:nvSpPr>
        <p:spPr>
          <a:xfrm>
            <a:off x="867352" y="1222302"/>
            <a:ext cx="4248150" cy="4562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srgbClr val="FFFFFF"/>
              </a:buClr>
              <a:buFont typeface="Wingdings"/>
              <a:buChar char="v"/>
            </a:pPr>
            <a:r>
              <a:rPr lang="fr-FR" b="1"/>
              <a:t>Acer Aspire A515-51-55BQ</a:t>
            </a:r>
            <a:endParaRPr lang="fr-FR"/>
          </a:p>
        </p:txBody>
      </p:sp>
      <p:sp>
        <p:nvSpPr>
          <p:cNvPr id="12" name="Espace réservé du contenu 2">
            <a:extLst>
              <a:ext uri="{FF2B5EF4-FFF2-40B4-BE49-F238E27FC236}">
                <a16:creationId xmlns:a16="http://schemas.microsoft.com/office/drawing/2014/main" id="{57717E4D-E05D-4A29-A7EA-43449B742CEC}"/>
              </a:ext>
            </a:extLst>
          </p:cNvPr>
          <p:cNvSpPr txBox="1">
            <a:spLocks/>
          </p:cNvSpPr>
          <p:nvPr/>
        </p:nvSpPr>
        <p:spPr>
          <a:xfrm>
            <a:off x="5457825" y="1693214"/>
            <a:ext cx="6418263" cy="500762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srgbClr val="FFFFFF"/>
              </a:buClr>
              <a:buFont typeface="Wingdings"/>
              <a:buChar char="v"/>
            </a:pPr>
            <a:r>
              <a:rPr lang="fr-FR" b="1"/>
              <a:t>Processeur Intel® </a:t>
            </a:r>
            <a:r>
              <a:rPr lang="fr-FR" b="1" err="1"/>
              <a:t>Core</a:t>
            </a:r>
            <a:r>
              <a:rPr lang="fr-FR" b="1"/>
              <a:t>™ i5-7200U (2,3 GHz)</a:t>
            </a:r>
          </a:p>
          <a:p>
            <a:pPr>
              <a:buClr>
                <a:srgbClr val="FFFFFF"/>
              </a:buClr>
              <a:buFont typeface="Wingdings"/>
              <a:buChar char="v"/>
            </a:pPr>
            <a:r>
              <a:rPr lang="fr-FR" b="1"/>
              <a:t>RAM                        :  4 Go + 1 emplacement libre </a:t>
            </a:r>
          </a:p>
          <a:p>
            <a:pPr>
              <a:buClr>
                <a:srgbClr val="FFFFFF"/>
              </a:buClr>
              <a:buFont typeface="Wingdings"/>
              <a:buChar char="v"/>
            </a:pPr>
            <a:r>
              <a:rPr lang="fr-FR" b="1"/>
              <a:t>Ecran                      :  15.6’’</a:t>
            </a:r>
          </a:p>
          <a:p>
            <a:pPr>
              <a:buClr>
                <a:srgbClr val="FFFFFF"/>
              </a:buClr>
              <a:buFont typeface="Wingdings"/>
              <a:buChar char="v"/>
            </a:pPr>
            <a:r>
              <a:rPr lang="fr-FR" b="1"/>
              <a:t>Carte graphique     :   Intel® HD Graphics 620</a:t>
            </a:r>
          </a:p>
          <a:p>
            <a:pPr>
              <a:buClr>
                <a:srgbClr val="FFFFFF"/>
              </a:buClr>
              <a:buFont typeface="Wingdings"/>
              <a:buChar char="v"/>
            </a:pPr>
            <a:r>
              <a:rPr lang="fr-FR" b="1"/>
              <a:t>Espace disque total :   SSD 128 Go</a:t>
            </a:r>
          </a:p>
          <a:p>
            <a:pPr>
              <a:buClr>
                <a:srgbClr val="FFFFFF"/>
              </a:buClr>
              <a:buFont typeface="Wingdings"/>
              <a:buChar char="v"/>
            </a:pPr>
            <a:r>
              <a:rPr lang="fr-FR" b="1"/>
              <a:t>Clavier                    :   AZERTY</a:t>
            </a:r>
          </a:p>
          <a:p>
            <a:pPr>
              <a:buClr>
                <a:srgbClr val="FFFFFF"/>
              </a:buClr>
              <a:buFont typeface="Wingdings"/>
              <a:buChar char="v"/>
            </a:pPr>
            <a:r>
              <a:rPr lang="fr-FR" b="1"/>
              <a:t>Norme Wi-Fi             :   802.11ac</a:t>
            </a:r>
          </a:p>
          <a:p>
            <a:pPr>
              <a:buClr>
                <a:srgbClr val="FFFFFF"/>
              </a:buClr>
              <a:buFont typeface="Wingdings"/>
              <a:buChar char="v"/>
            </a:pPr>
            <a:r>
              <a:rPr lang="fr-FR" b="1"/>
              <a:t>Lecteur SD               :   Oui</a:t>
            </a:r>
          </a:p>
          <a:p>
            <a:pPr>
              <a:buClr>
                <a:srgbClr val="FFFFFF"/>
              </a:buClr>
              <a:buFont typeface="Wingdings"/>
              <a:buChar char="v"/>
            </a:pPr>
            <a:r>
              <a:rPr lang="fr-FR" b="1"/>
              <a:t>Pavé numérique       :   Oui</a:t>
            </a:r>
          </a:p>
          <a:p>
            <a:pPr>
              <a:buClr>
                <a:srgbClr val="FFFFFF"/>
              </a:buClr>
              <a:buFont typeface="Wingdings"/>
              <a:buChar char="v"/>
            </a:pPr>
            <a:r>
              <a:rPr lang="fr-FR" b="1"/>
              <a:t>Webcam                   :  Oui</a:t>
            </a:r>
          </a:p>
          <a:p>
            <a:pPr>
              <a:buClr>
                <a:srgbClr val="FFFFFF"/>
              </a:buClr>
              <a:buFont typeface="Wingdings"/>
              <a:buChar char="v"/>
            </a:pPr>
            <a:r>
              <a:rPr lang="fr-FR" b="1"/>
              <a:t>Port                         :  2 USB, 1 VGA, 1 HDMI </a:t>
            </a:r>
            <a:endParaRPr lang="fr-FR" b="1">
              <a:solidFill>
                <a:schemeClr val="tx1"/>
              </a:solidFill>
            </a:endParaRPr>
          </a:p>
          <a:p>
            <a:pPr>
              <a:buClr>
                <a:srgbClr val="FFFFFF"/>
              </a:buClr>
              <a:buFont typeface="Wingdings"/>
              <a:buChar char="v"/>
            </a:pPr>
            <a:endParaRPr lang="fr-FR" b="1"/>
          </a:p>
        </p:txBody>
      </p:sp>
      <p:pic>
        <p:nvPicPr>
          <p:cNvPr id="4" name="Image 4" descr="Aspire-5_gallery_04.png">
            <a:extLst>
              <a:ext uri="{FF2B5EF4-FFF2-40B4-BE49-F238E27FC236}">
                <a16:creationId xmlns:a16="http://schemas.microsoft.com/office/drawing/2014/main" id="{688DD024-E839-4B2B-AA5A-03D1963EBB6E}"/>
              </a:ext>
            </a:extLst>
          </p:cNvPr>
          <p:cNvPicPr>
            <a:picLocks noChangeAspect="1"/>
          </p:cNvPicPr>
          <p:nvPr/>
        </p:nvPicPr>
        <p:blipFill>
          <a:blip r:embed="rId3"/>
          <a:stretch>
            <a:fillRect/>
          </a:stretch>
        </p:blipFill>
        <p:spPr>
          <a:xfrm>
            <a:off x="-200084" y="1678527"/>
            <a:ext cx="5400737" cy="4257643"/>
          </a:xfrm>
          <a:prstGeom prst="rect">
            <a:avLst/>
          </a:prstGeom>
        </p:spPr>
      </p:pic>
    </p:spTree>
    <p:extLst>
      <p:ext uri="{BB962C8B-B14F-4D97-AF65-F5344CB8AC3E}">
        <p14:creationId xmlns:p14="http://schemas.microsoft.com/office/powerpoint/2010/main" val="10676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FCBCEC50-3D76-4C20-B948-42AA4D6A3C25}"/>
              </a:ext>
            </a:extLst>
          </p:cNvPr>
          <p:cNvSpPr txBox="1">
            <a:spLocks/>
          </p:cNvSpPr>
          <p:nvPr/>
        </p:nvSpPr>
        <p:spPr>
          <a:xfrm>
            <a:off x="295275" y="1428750"/>
            <a:ext cx="4161960"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a:t>BATTERIE DE SECOURS pour ACER</a:t>
            </a:r>
            <a:endParaRPr lang="fr-FR"/>
          </a:p>
        </p:txBody>
      </p:sp>
      <p:pic>
        <p:nvPicPr>
          <p:cNvPr id="6" name="Image 6" descr="battries-sku-main.png">
            <a:extLst>
              <a:ext uri="{FF2B5EF4-FFF2-40B4-BE49-F238E27FC236}">
                <a16:creationId xmlns:a16="http://schemas.microsoft.com/office/drawing/2014/main" id="{D35AD830-DC0A-4218-B45E-21E16F39D87F}"/>
              </a:ext>
            </a:extLst>
          </p:cNvPr>
          <p:cNvPicPr>
            <a:picLocks noChangeAspect="1"/>
          </p:cNvPicPr>
          <p:nvPr/>
        </p:nvPicPr>
        <p:blipFill>
          <a:blip r:embed="rId3"/>
          <a:stretch>
            <a:fillRect/>
          </a:stretch>
        </p:blipFill>
        <p:spPr>
          <a:xfrm>
            <a:off x="4972050" y="1266825"/>
            <a:ext cx="7133454" cy="3975941"/>
          </a:xfrm>
          <a:prstGeom prst="rect">
            <a:avLst/>
          </a:prstGeom>
        </p:spPr>
      </p:pic>
      <p:sp>
        <p:nvSpPr>
          <p:cNvPr id="3" name="ZoneTexte 2">
            <a:extLst>
              <a:ext uri="{FF2B5EF4-FFF2-40B4-BE49-F238E27FC236}">
                <a16:creationId xmlns:a16="http://schemas.microsoft.com/office/drawing/2014/main" id="{980EF992-E8F7-4EBC-AC45-80D1EDDF0B1B}"/>
              </a:ext>
            </a:extLst>
          </p:cNvPr>
          <p:cNvSpPr txBox="1"/>
          <p:nvPr/>
        </p:nvSpPr>
        <p:spPr>
          <a:xfrm rot="-10800000" flipV="1">
            <a:off x="181029" y="3667125"/>
            <a:ext cx="348456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fr-FR" b="1"/>
              <a:t>Unitaire   :154.00€TTC</a:t>
            </a:r>
          </a:p>
          <a:p>
            <a:pPr marL="285750" indent="-285750">
              <a:buFont typeface="Wingdings"/>
              <a:buChar char="Ø"/>
            </a:pPr>
            <a:r>
              <a:rPr lang="fr-FR" b="1"/>
              <a:t>Total        : 79 094.40€TTC</a:t>
            </a:r>
          </a:p>
        </p:txBody>
      </p:sp>
      <p:sp>
        <p:nvSpPr>
          <p:cNvPr id="11" name="Titre 1">
            <a:extLst>
              <a:ext uri="{FF2B5EF4-FFF2-40B4-BE49-F238E27FC236}">
                <a16:creationId xmlns:a16="http://schemas.microsoft.com/office/drawing/2014/main" id="{4AFD8B61-EDD8-4B1F-BD22-63C7577617B1}"/>
              </a:ext>
            </a:extLst>
          </p:cNvPr>
          <p:cNvSpPr>
            <a:spLocks noGrp="1"/>
          </p:cNvSpPr>
          <p:nvPr>
            <p:ph type="title"/>
          </p:nvPr>
        </p:nvSpPr>
        <p:spPr>
          <a:xfrm>
            <a:off x="2559169" y="-43132"/>
            <a:ext cx="7092709" cy="1293813"/>
          </a:xfrm>
        </p:spPr>
        <p:txBody>
          <a:bodyPr/>
          <a:lstStyle/>
          <a:p>
            <a:pPr algn="ctr"/>
            <a:r>
              <a:rPr lang="fr-FR" b="1" u="sng"/>
              <a:t>Complément Proposition 1 </a:t>
            </a:r>
          </a:p>
        </p:txBody>
      </p:sp>
    </p:spTree>
    <p:extLst>
      <p:ext uri="{BB962C8B-B14F-4D97-AF65-F5344CB8AC3E}">
        <p14:creationId xmlns:p14="http://schemas.microsoft.com/office/powerpoint/2010/main" val="2606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E9BD22B7-58C7-4722-8837-E5B39924BCBD}"/>
              </a:ext>
            </a:extLst>
          </p:cNvPr>
          <p:cNvSpPr txBox="1">
            <a:spLocks/>
          </p:cNvSpPr>
          <p:nvPr/>
        </p:nvSpPr>
        <p:spPr>
          <a:xfrm>
            <a:off x="438150" y="1362075"/>
            <a:ext cx="2948018" cy="628650"/>
          </a:xfrm>
          <a:prstGeom prst="rect">
            <a:avLst/>
          </a:prstGeom>
        </p:spPr>
        <p:txBody>
          <a:bodyPr vert="horz" lIns="91440" tIns="45720" rIns="91440" bIns="45720" rtlCol="0" anchor="ctr">
            <a:normAutofit fontScale="925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FFFFFF"/>
              </a:buClr>
              <a:buFont typeface="Wingdings"/>
              <a:buChar char="Ø"/>
            </a:pPr>
            <a:r>
              <a:rPr lang="fr-FR" b="1"/>
              <a:t>Dell </a:t>
            </a:r>
            <a:r>
              <a:rPr lang="fr-FR" b="1" err="1"/>
              <a:t>Vostro</a:t>
            </a:r>
            <a:r>
              <a:rPr lang="fr-FR" b="1"/>
              <a:t> 14 5468Dell </a:t>
            </a:r>
            <a:r>
              <a:rPr lang="fr-FR" b="1" err="1"/>
              <a:t>Vostro</a:t>
            </a:r>
            <a:r>
              <a:rPr lang="fr-FR" b="1"/>
              <a:t> 14 5468</a:t>
            </a:r>
            <a:endParaRPr lang="fr-FR"/>
          </a:p>
        </p:txBody>
      </p:sp>
      <p:sp>
        <p:nvSpPr>
          <p:cNvPr id="6" name="Espace réservé du contenu 2">
            <a:extLst>
              <a:ext uri="{FF2B5EF4-FFF2-40B4-BE49-F238E27FC236}">
                <a16:creationId xmlns:a16="http://schemas.microsoft.com/office/drawing/2014/main" id="{90C6C78E-33BB-4D1B-BA74-69F42600B9EC}"/>
              </a:ext>
            </a:extLst>
          </p:cNvPr>
          <p:cNvSpPr txBox="1">
            <a:spLocks/>
          </p:cNvSpPr>
          <p:nvPr/>
        </p:nvSpPr>
        <p:spPr>
          <a:xfrm>
            <a:off x="438150" y="2200275"/>
            <a:ext cx="7330131" cy="414020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FFFFFF"/>
              </a:buClr>
              <a:buFont typeface="Wingdings"/>
              <a:buChar char="Ø"/>
            </a:pPr>
            <a:r>
              <a:rPr lang="fr-FR" sz="2000" b="1"/>
              <a:t>Processeur Intel </a:t>
            </a:r>
            <a:r>
              <a:rPr lang="fr-FR" sz="2000" b="1" err="1"/>
              <a:t>Core</a:t>
            </a:r>
            <a:r>
              <a:rPr lang="fr-FR" sz="2000" b="1"/>
              <a:t> i5 </a:t>
            </a:r>
          </a:p>
          <a:p>
            <a:pPr marL="285750" indent="-285750">
              <a:buClr>
                <a:srgbClr val="FFFFFF"/>
              </a:buClr>
              <a:buFont typeface="Wingdings"/>
              <a:buChar char="Ø"/>
            </a:pPr>
            <a:r>
              <a:rPr lang="fr-FR" sz="2000" b="1"/>
              <a:t>Barrette de RAM         : 8 Go</a:t>
            </a:r>
          </a:p>
          <a:p>
            <a:pPr marL="285750" indent="-285750">
              <a:buClr>
                <a:srgbClr val="FFFFFF"/>
              </a:buClr>
              <a:buFont typeface="Wingdings"/>
              <a:buChar char="Ø"/>
            </a:pPr>
            <a:r>
              <a:rPr lang="fr-FR" sz="2000" b="1"/>
              <a:t>Ecran                            : 14’’</a:t>
            </a:r>
          </a:p>
          <a:p>
            <a:pPr marL="285750" indent="-285750">
              <a:buClr>
                <a:srgbClr val="FFFFFF"/>
              </a:buClr>
              <a:buFont typeface="Wingdings"/>
              <a:buChar char="Ø"/>
            </a:pPr>
            <a:r>
              <a:rPr lang="fr-FR" sz="2000" b="1"/>
              <a:t>Carte graphique         : Intel® HD Graphics 620</a:t>
            </a:r>
          </a:p>
          <a:p>
            <a:pPr marL="285750" indent="-285750">
              <a:buClr>
                <a:srgbClr val="FFFFFF"/>
              </a:buClr>
              <a:buFont typeface="Wingdings"/>
              <a:buChar char="Ø"/>
            </a:pPr>
            <a:r>
              <a:rPr lang="fr-FR" sz="2000" b="1"/>
              <a:t>Espace disque total    : SSD 256 Go</a:t>
            </a:r>
          </a:p>
          <a:p>
            <a:pPr marL="285750" indent="-285750">
              <a:buClr>
                <a:srgbClr val="FFFFFF"/>
              </a:buClr>
              <a:buFont typeface="Wingdings"/>
              <a:buChar char="Ø"/>
            </a:pPr>
            <a:r>
              <a:rPr lang="fr-FR" sz="2000" b="1"/>
              <a:t>Norme Wi-Fi                  : 802.11ac</a:t>
            </a:r>
          </a:p>
          <a:p>
            <a:pPr marL="285750" indent="-285750">
              <a:buClr>
                <a:srgbClr val="FFFFFF"/>
              </a:buClr>
              <a:buFont typeface="Wingdings"/>
              <a:buChar char="Ø"/>
            </a:pPr>
            <a:r>
              <a:rPr lang="fr-FR" sz="2000" b="1"/>
              <a:t>Bluetooth                      : Oui</a:t>
            </a:r>
          </a:p>
          <a:p>
            <a:pPr marL="285750" indent="-285750">
              <a:buClr>
                <a:srgbClr val="FFFFFF"/>
              </a:buClr>
              <a:buFont typeface="Wingdings"/>
              <a:buChar char="Ø"/>
            </a:pPr>
            <a:r>
              <a:rPr lang="fr-FR" sz="2000" b="1"/>
              <a:t>Version Bluetooth        :  4.0</a:t>
            </a:r>
          </a:p>
          <a:p>
            <a:pPr marL="285750" indent="-285750">
              <a:buClr>
                <a:srgbClr val="FFFFFF"/>
              </a:buClr>
              <a:buFont typeface="Wingdings"/>
              <a:buChar char="Ø"/>
            </a:pPr>
            <a:r>
              <a:rPr lang="fr-FR" sz="2000" b="1"/>
              <a:t>Pavé numérique          : Oui</a:t>
            </a:r>
          </a:p>
          <a:p>
            <a:pPr marL="285750" indent="-285750">
              <a:buClr>
                <a:srgbClr val="FFFFFF"/>
              </a:buClr>
              <a:buFont typeface="Wingdings"/>
              <a:buChar char="Ø"/>
            </a:pPr>
            <a:r>
              <a:rPr lang="fr-FR" sz="2000" b="1"/>
              <a:t>Autonomie                   : ∼7H</a:t>
            </a:r>
          </a:p>
          <a:p>
            <a:pPr marL="285750" indent="-285750">
              <a:buClr>
                <a:srgbClr val="FFFFFF"/>
              </a:buClr>
              <a:buFont typeface="Wingdings"/>
              <a:buChar char="Ø"/>
            </a:pPr>
            <a:r>
              <a:rPr lang="fr-FR" sz="2000" b="1"/>
              <a:t>Poids en Kg                  : 1.6 kg</a:t>
            </a:r>
          </a:p>
          <a:p>
            <a:pPr marL="285750" indent="-285750">
              <a:buClr>
                <a:srgbClr val="FFFFFF"/>
              </a:buClr>
              <a:buFont typeface="Wingdings"/>
              <a:buChar char="Ø"/>
            </a:pPr>
            <a:r>
              <a:rPr lang="fr-FR" sz="2000" b="1"/>
              <a:t>Garantie                      :  1 ans</a:t>
            </a:r>
          </a:p>
          <a:p>
            <a:endParaRPr lang="fr-FR"/>
          </a:p>
        </p:txBody>
      </p:sp>
      <p:sp>
        <p:nvSpPr>
          <p:cNvPr id="7" name="Espace réservé du contenu 2">
            <a:extLst>
              <a:ext uri="{FF2B5EF4-FFF2-40B4-BE49-F238E27FC236}">
                <a16:creationId xmlns:a16="http://schemas.microsoft.com/office/drawing/2014/main" id="{68B9B2E6-2BB5-4A1F-9C21-059B2FAC3B6B}"/>
              </a:ext>
            </a:extLst>
          </p:cNvPr>
          <p:cNvSpPr txBox="1">
            <a:spLocks/>
          </p:cNvSpPr>
          <p:nvPr/>
        </p:nvSpPr>
        <p:spPr>
          <a:xfrm>
            <a:off x="6941156" y="5105400"/>
            <a:ext cx="5896194" cy="116205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FFFFFF"/>
              </a:buClr>
              <a:buFont typeface="Wingdings"/>
              <a:buChar char="Ø"/>
            </a:pPr>
            <a:r>
              <a:rPr lang="fr-FR" b="1"/>
              <a:t>Unitaire               :         718.92€ TTC</a:t>
            </a:r>
            <a:endParaRPr lang="fr-FR"/>
          </a:p>
          <a:p>
            <a:pPr marL="285750" indent="-285750">
              <a:buClr>
                <a:srgbClr val="FFFFFF"/>
              </a:buClr>
              <a:buFont typeface="Wingdings"/>
              <a:buChar char="Ø"/>
            </a:pPr>
            <a:r>
              <a:rPr lang="fr-FR" b="1"/>
              <a:t>Total                    :         345 080€ TTC</a:t>
            </a:r>
            <a:endParaRPr lang="fr-FR"/>
          </a:p>
        </p:txBody>
      </p:sp>
      <p:pic>
        <p:nvPicPr>
          <p:cNvPr id="8" name="Image 8" descr="467297d4-0c8a-4e6e-bc46-ecd449f4addf.jpg">
            <a:extLst>
              <a:ext uri="{FF2B5EF4-FFF2-40B4-BE49-F238E27FC236}">
                <a16:creationId xmlns:a16="http://schemas.microsoft.com/office/drawing/2014/main" id="{20EADC12-072D-4C61-B397-A46352DED94D}"/>
              </a:ext>
            </a:extLst>
          </p:cNvPr>
          <p:cNvPicPr>
            <a:picLocks noChangeAspect="1"/>
          </p:cNvPicPr>
          <p:nvPr/>
        </p:nvPicPr>
        <p:blipFill>
          <a:blip r:embed="rId3"/>
          <a:stretch>
            <a:fillRect/>
          </a:stretch>
        </p:blipFill>
        <p:spPr>
          <a:xfrm>
            <a:off x="6941156" y="1094673"/>
            <a:ext cx="4705350" cy="3526541"/>
          </a:xfrm>
          <a:prstGeom prst="rect">
            <a:avLst/>
          </a:prstGeom>
        </p:spPr>
      </p:pic>
      <p:sp>
        <p:nvSpPr>
          <p:cNvPr id="2" name="Titre 1">
            <a:extLst>
              <a:ext uri="{FF2B5EF4-FFF2-40B4-BE49-F238E27FC236}">
                <a16:creationId xmlns:a16="http://schemas.microsoft.com/office/drawing/2014/main" id="{E3AA7A8C-0808-431A-AD31-B362023085AA}"/>
              </a:ext>
            </a:extLst>
          </p:cNvPr>
          <p:cNvSpPr>
            <a:spLocks noGrp="1"/>
          </p:cNvSpPr>
          <p:nvPr>
            <p:ph type="title"/>
          </p:nvPr>
        </p:nvSpPr>
        <p:spPr>
          <a:xfrm>
            <a:off x="2559169" y="-43132"/>
            <a:ext cx="7092709" cy="1293813"/>
          </a:xfrm>
        </p:spPr>
        <p:txBody>
          <a:bodyPr/>
          <a:lstStyle/>
          <a:p>
            <a:pPr algn="ctr"/>
            <a:r>
              <a:rPr lang="fr-FR" b="1" u="sng"/>
              <a:t>Proposition 2 </a:t>
            </a:r>
          </a:p>
        </p:txBody>
      </p:sp>
    </p:spTree>
    <p:extLst>
      <p:ext uri="{BB962C8B-B14F-4D97-AF65-F5344CB8AC3E}">
        <p14:creationId xmlns:p14="http://schemas.microsoft.com/office/powerpoint/2010/main" val="377048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5" name="Image 5" descr="1004384-b_1.jpg">
            <a:extLst>
              <a:ext uri="{FF2B5EF4-FFF2-40B4-BE49-F238E27FC236}">
                <a16:creationId xmlns:a16="http://schemas.microsoft.com/office/drawing/2014/main" id="{1D91CBDC-5AB6-435E-9228-956E33FD74D4}"/>
              </a:ext>
            </a:extLst>
          </p:cNvPr>
          <p:cNvPicPr>
            <a:picLocks noChangeAspect="1"/>
          </p:cNvPicPr>
          <p:nvPr/>
        </p:nvPicPr>
        <p:blipFill>
          <a:blip r:embed="rId4"/>
          <a:stretch>
            <a:fillRect/>
          </a:stretch>
        </p:blipFill>
        <p:spPr>
          <a:xfrm>
            <a:off x="6515100" y="1839701"/>
            <a:ext cx="4943727" cy="384672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re 1">
            <a:extLst>
              <a:ext uri="{FF2B5EF4-FFF2-40B4-BE49-F238E27FC236}">
                <a16:creationId xmlns:a16="http://schemas.microsoft.com/office/drawing/2014/main" id="{CDD50998-76DE-4866-BF8F-5493D277FAB4}"/>
              </a:ext>
            </a:extLst>
          </p:cNvPr>
          <p:cNvSpPr>
            <a:spLocks noGrp="1"/>
          </p:cNvSpPr>
          <p:nvPr>
            <p:ph type="title"/>
          </p:nvPr>
        </p:nvSpPr>
        <p:spPr>
          <a:xfrm>
            <a:off x="781050" y="2114550"/>
            <a:ext cx="3643674" cy="1905000"/>
          </a:xfrm>
        </p:spPr>
        <p:txBody>
          <a:bodyPr vert="horz" lIns="91440" tIns="45720" rIns="91440" bIns="45720" rtlCol="0" anchor="ctr">
            <a:normAutofit/>
          </a:bodyPr>
          <a:lstStyle/>
          <a:p>
            <a:r>
              <a:rPr lang="en-US" sz="2800" b="1" i="1"/>
              <a:t>BATTERIE DE SECOURS DELL</a:t>
            </a:r>
          </a:p>
        </p:txBody>
      </p:sp>
      <p:sp>
        <p:nvSpPr>
          <p:cNvPr id="4" name="ZoneTexte 3">
            <a:extLst>
              <a:ext uri="{FF2B5EF4-FFF2-40B4-BE49-F238E27FC236}">
                <a16:creationId xmlns:a16="http://schemas.microsoft.com/office/drawing/2014/main" id="{D25D4DE8-E31A-40A2-BBF9-A0B3C626D094}"/>
              </a:ext>
            </a:extLst>
          </p:cNvPr>
          <p:cNvSpPr txBox="1"/>
          <p:nvPr/>
        </p:nvSpPr>
        <p:spPr>
          <a:xfrm>
            <a:off x="552450" y="4581525"/>
            <a:ext cx="6107112" cy="8620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85750" defTabSz="457200">
              <a:spcBef>
                <a:spcPct val="20000"/>
              </a:spcBef>
              <a:spcAft>
                <a:spcPts val="600"/>
              </a:spcAft>
              <a:buClr>
                <a:srgbClr val="FFFFFF"/>
              </a:buClr>
              <a:buSzPct val="100000"/>
              <a:buFont typeface="Arial"/>
              <a:buChar char="•"/>
            </a:pPr>
            <a:r>
              <a:rPr lang="fr-FR" sz="2000" b="1" cap="small">
                <a:gradFill flip="none" rotWithShape="1">
                  <a:gsLst>
                    <a:gs pos="0">
                      <a:schemeClr val="tx1"/>
                    </a:gs>
                    <a:gs pos="100000">
                      <a:schemeClr val="tx1">
                        <a:lumMod val="75000"/>
                      </a:schemeClr>
                    </a:gs>
                  </a:gsLst>
                  <a:lin ang="5580000" scaled="0"/>
                  <a:tileRect/>
                </a:gradFill>
              </a:rPr>
              <a:t>Unitaire               :         42,9€ TTC</a:t>
            </a:r>
            <a:endParaRPr lang="en-US" sz="2000" b="1" cap="small">
              <a:gradFill flip="none" rotWithShape="1">
                <a:gsLst>
                  <a:gs pos="0">
                    <a:schemeClr val="tx1"/>
                  </a:gs>
                  <a:gs pos="100000">
                    <a:schemeClr val="tx1">
                      <a:lumMod val="75000"/>
                    </a:schemeClr>
                  </a:gs>
                </a:gsLst>
                <a:lin ang="5580000" scaled="0"/>
                <a:tileRect/>
              </a:gradFill>
            </a:endParaRPr>
          </a:p>
          <a:p>
            <a:pPr marL="285750" indent="-285750" defTabSz="457200">
              <a:spcBef>
                <a:spcPct val="20000"/>
              </a:spcBef>
              <a:spcAft>
                <a:spcPts val="600"/>
              </a:spcAft>
              <a:buChar char="•"/>
            </a:pPr>
            <a:r>
              <a:rPr lang="fr-FR" sz="2000" b="1" cap="small">
                <a:gradFill flip="none" rotWithShape="1">
                  <a:gsLst>
                    <a:gs pos="0">
                      <a:schemeClr val="tx1"/>
                    </a:gs>
                    <a:gs pos="100000">
                      <a:schemeClr val="tx1">
                        <a:lumMod val="75000"/>
                      </a:schemeClr>
                    </a:gs>
                  </a:gsLst>
                  <a:lin ang="5580000" scaled="0"/>
                  <a:tileRect/>
                </a:gradFill>
              </a:rPr>
              <a:t>Total                    :         22 033,44€TTC</a:t>
            </a:r>
            <a:endParaRPr lang="en-US" sz="2000" b="1"/>
          </a:p>
        </p:txBody>
      </p:sp>
      <p:sp>
        <p:nvSpPr>
          <p:cNvPr id="3" name="Titre 1">
            <a:extLst>
              <a:ext uri="{FF2B5EF4-FFF2-40B4-BE49-F238E27FC236}">
                <a16:creationId xmlns:a16="http://schemas.microsoft.com/office/drawing/2014/main" id="{9990425B-F865-4EF7-840C-CAA7244D20D8}"/>
              </a:ext>
            </a:extLst>
          </p:cNvPr>
          <p:cNvSpPr txBox="1">
            <a:spLocks/>
          </p:cNvSpPr>
          <p:nvPr/>
        </p:nvSpPr>
        <p:spPr>
          <a:xfrm>
            <a:off x="2559169" y="-43132"/>
            <a:ext cx="7092709" cy="129381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u="sng"/>
              <a:t>Complément Proposition 2 </a:t>
            </a:r>
          </a:p>
        </p:txBody>
      </p:sp>
    </p:spTree>
    <p:extLst>
      <p:ext uri="{BB962C8B-B14F-4D97-AF65-F5344CB8AC3E}">
        <p14:creationId xmlns:p14="http://schemas.microsoft.com/office/powerpoint/2010/main" val="269733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c05214243_209x189.jpg">
            <a:extLst>
              <a:ext uri="{FF2B5EF4-FFF2-40B4-BE49-F238E27FC236}">
                <a16:creationId xmlns:a16="http://schemas.microsoft.com/office/drawing/2014/main" id="{0808DFCA-0250-4B6E-B133-72C5A331469A}"/>
              </a:ext>
            </a:extLst>
          </p:cNvPr>
          <p:cNvPicPr>
            <a:picLocks noChangeAspect="1"/>
          </p:cNvPicPr>
          <p:nvPr/>
        </p:nvPicPr>
        <p:blipFill>
          <a:blip r:embed="rId3"/>
          <a:stretch>
            <a:fillRect/>
          </a:stretch>
        </p:blipFill>
        <p:spPr>
          <a:xfrm>
            <a:off x="8174898" y="2143125"/>
            <a:ext cx="3397465" cy="3072885"/>
          </a:xfrm>
          <a:prstGeom prst="rect">
            <a:avLst/>
          </a:prstGeom>
        </p:spPr>
      </p:pic>
      <p:sp>
        <p:nvSpPr>
          <p:cNvPr id="2" name="Titre 1">
            <a:extLst>
              <a:ext uri="{FF2B5EF4-FFF2-40B4-BE49-F238E27FC236}">
                <a16:creationId xmlns:a16="http://schemas.microsoft.com/office/drawing/2014/main" id="{AAAEE71A-465B-4AF6-A482-789BB329B9B5}"/>
              </a:ext>
            </a:extLst>
          </p:cNvPr>
          <p:cNvSpPr>
            <a:spLocks noGrp="1"/>
          </p:cNvSpPr>
          <p:nvPr>
            <p:ph type="title"/>
          </p:nvPr>
        </p:nvSpPr>
        <p:spPr>
          <a:xfrm>
            <a:off x="2559169" y="-43132"/>
            <a:ext cx="7092709" cy="1293813"/>
          </a:xfrm>
        </p:spPr>
        <p:txBody>
          <a:bodyPr/>
          <a:lstStyle/>
          <a:p>
            <a:pPr algn="ctr"/>
            <a:r>
              <a:rPr lang="fr-FR" b="1" u="sng"/>
              <a:t>Proposition</a:t>
            </a:r>
            <a:r>
              <a:rPr lang="fr-FR" b="1"/>
              <a:t> 3 </a:t>
            </a:r>
          </a:p>
        </p:txBody>
      </p:sp>
      <p:sp>
        <p:nvSpPr>
          <p:cNvPr id="3" name="ZoneTexte 2">
            <a:extLst>
              <a:ext uri="{FF2B5EF4-FFF2-40B4-BE49-F238E27FC236}">
                <a16:creationId xmlns:a16="http://schemas.microsoft.com/office/drawing/2014/main" id="{2A212953-AD8C-4388-A677-567F7EB83C74}"/>
              </a:ext>
            </a:extLst>
          </p:cNvPr>
          <p:cNvSpPr txBox="1"/>
          <p:nvPr/>
        </p:nvSpPr>
        <p:spPr>
          <a:xfrm>
            <a:off x="381000" y="1524000"/>
            <a:ext cx="7631028" cy="41088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r>
              <a:rPr lang="fr-FR" b="1"/>
              <a:t>Processeur Intel® Atom™ x5-Z8350 (1,44 GHz, jusqu'à 1,92 GHz, 2 Mo de mémoire cache, 4 cœurs)</a:t>
            </a:r>
            <a:endParaRPr lang="en-US"/>
          </a:p>
          <a:p>
            <a:pPr marL="285750" indent="-285750">
              <a:lnSpc>
                <a:spcPct val="150000"/>
              </a:lnSpc>
              <a:buFont typeface="Wingdings"/>
              <a:buChar char="Ø"/>
            </a:pPr>
            <a:r>
              <a:rPr lang="fr-FR" b="1"/>
              <a:t>Barrette de RAM  : 4 Go SDRAM DDR3L-1600 </a:t>
            </a:r>
            <a:endParaRPr lang="en-US"/>
          </a:p>
          <a:p>
            <a:pPr marL="285750" indent="-285750">
              <a:lnSpc>
                <a:spcPct val="150000"/>
              </a:lnSpc>
              <a:buFont typeface="Wingdings"/>
              <a:buChar char="Ø"/>
            </a:pPr>
            <a:r>
              <a:rPr lang="fr-FR" b="1"/>
              <a:t>Ecran : 10.1’’</a:t>
            </a:r>
            <a:endParaRPr lang="en-US"/>
          </a:p>
          <a:p>
            <a:pPr marL="285750" indent="-285750">
              <a:lnSpc>
                <a:spcPct val="150000"/>
              </a:lnSpc>
              <a:buFont typeface="Wingdings"/>
              <a:buChar char="Ø"/>
            </a:pPr>
            <a:r>
              <a:rPr lang="fr-FR" b="1"/>
              <a:t>Carte graphique : Intel® HD Graphics 520</a:t>
            </a:r>
            <a:endParaRPr lang="en-US"/>
          </a:p>
          <a:p>
            <a:pPr marL="285750" indent="-285750">
              <a:lnSpc>
                <a:spcPct val="150000"/>
              </a:lnSpc>
              <a:buFont typeface="Wingdings"/>
              <a:buChar char="Ø"/>
            </a:pPr>
            <a:r>
              <a:rPr lang="fr-FR" b="1"/>
              <a:t>Espace disque total  : </a:t>
            </a:r>
            <a:r>
              <a:rPr lang="fr-FR" b="1" err="1"/>
              <a:t>eMMC</a:t>
            </a:r>
            <a:r>
              <a:rPr lang="fr-FR" b="1"/>
              <a:t> 128 Go</a:t>
            </a:r>
            <a:endParaRPr lang="en-US"/>
          </a:p>
          <a:p>
            <a:pPr marL="285750" indent="-285750">
              <a:lnSpc>
                <a:spcPct val="150000"/>
              </a:lnSpc>
              <a:buFont typeface="Wingdings"/>
              <a:buChar char="Ø"/>
            </a:pPr>
            <a:r>
              <a:rPr lang="fr-FR" b="1"/>
              <a:t>Ports : 2 USB (1x3.0 et 1x2.0)</a:t>
            </a:r>
            <a:endParaRPr lang="en-US"/>
          </a:p>
          <a:p>
            <a:pPr marL="285750" indent="-285750">
              <a:lnSpc>
                <a:spcPct val="150000"/>
              </a:lnSpc>
              <a:buFont typeface="Wingdings"/>
              <a:buChar char="Ø"/>
            </a:pPr>
            <a:r>
              <a:rPr lang="fr-FR" b="1"/>
              <a:t>Autonomie  : ∼7H</a:t>
            </a:r>
            <a:endParaRPr lang="en-US"/>
          </a:p>
          <a:p>
            <a:pPr marL="285750" indent="-285750">
              <a:lnSpc>
                <a:spcPct val="150000"/>
              </a:lnSpc>
              <a:buFont typeface="Wingdings"/>
              <a:buChar char="Ø"/>
            </a:pPr>
            <a:r>
              <a:rPr lang="fr-FR" b="1"/>
              <a:t>Poids : 0,59 kg (tablette) et 1,2 kg (tablette et clavier)</a:t>
            </a:r>
            <a:endParaRPr lang="en-US"/>
          </a:p>
          <a:p>
            <a:pPr marL="285750" indent="-285750" algn="ctr">
              <a:buFont typeface="Wingdings"/>
              <a:buChar char="Ø"/>
            </a:pPr>
            <a:endParaRPr lang="fr-FR"/>
          </a:p>
        </p:txBody>
      </p:sp>
      <p:sp>
        <p:nvSpPr>
          <p:cNvPr id="4" name="Rectangle 3">
            <a:extLst>
              <a:ext uri="{FF2B5EF4-FFF2-40B4-BE49-F238E27FC236}">
                <a16:creationId xmlns:a16="http://schemas.microsoft.com/office/drawing/2014/main" id="{E255D56E-18F7-4894-BD06-0BF30CC0304B}"/>
              </a:ext>
            </a:extLst>
          </p:cNvPr>
          <p:cNvSpPr/>
          <p:nvPr/>
        </p:nvSpPr>
        <p:spPr>
          <a:xfrm>
            <a:off x="8834117" y="881349"/>
            <a:ext cx="1875835" cy="400110"/>
          </a:xfrm>
          <a:prstGeom prst="rect">
            <a:avLst/>
          </a:prstGeom>
        </p:spPr>
        <p:txBody>
          <a:bodyPr wrap="none">
            <a:spAutoFit/>
          </a:bodyPr>
          <a:lstStyle/>
          <a:p>
            <a:pPr marL="285750" indent="-285750">
              <a:buFont typeface="Wingdings" panose="05000000000000000000" pitchFamily="2" charset="2"/>
              <a:buChar char="Ø"/>
            </a:pPr>
            <a:r>
              <a:rPr lang="fr-FR" sz="2000" b="1">
                <a:latin typeface="Calibri" panose="020F0502020204030204" pitchFamily="34" charset="0"/>
                <a:ea typeface="Calibri" panose="020F0502020204030204" pitchFamily="34" charset="0"/>
                <a:cs typeface="Times New Roman" panose="02020603050405020304" pitchFamily="18" charset="0"/>
              </a:rPr>
              <a:t>HP x2 210 G2</a:t>
            </a:r>
            <a:endParaRPr lang="fr-FR" sz="2000"/>
          </a:p>
        </p:txBody>
      </p:sp>
    </p:spTree>
    <p:extLst>
      <p:ext uri="{BB962C8B-B14F-4D97-AF65-F5344CB8AC3E}">
        <p14:creationId xmlns:p14="http://schemas.microsoft.com/office/powerpoint/2010/main" val="272125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8" name="Image 8">
            <a:extLst>
              <a:ext uri="{FF2B5EF4-FFF2-40B4-BE49-F238E27FC236}">
                <a16:creationId xmlns:a16="http://schemas.microsoft.com/office/drawing/2014/main" id="{38DE53E8-EB5D-4CDF-A12F-4AC0F2523B6F}"/>
              </a:ext>
            </a:extLst>
          </p:cNvPr>
          <p:cNvPicPr>
            <a:picLocks noChangeAspect="1"/>
          </p:cNvPicPr>
          <p:nvPr/>
        </p:nvPicPr>
        <p:blipFill>
          <a:blip r:embed="rId4"/>
          <a:stretch>
            <a:fillRect/>
          </a:stretch>
        </p:blipFill>
        <p:spPr>
          <a:xfrm>
            <a:off x="7353300" y="2585787"/>
            <a:ext cx="3961736" cy="2910138"/>
          </a:xfrm>
          <a:prstGeom prst="rect">
            <a:avLst/>
          </a:prstGeom>
        </p:spPr>
      </p:pic>
      <p:sp>
        <p:nvSpPr>
          <p:cNvPr id="2" name="Titre 1">
            <a:extLst>
              <a:ext uri="{FF2B5EF4-FFF2-40B4-BE49-F238E27FC236}">
                <a16:creationId xmlns:a16="http://schemas.microsoft.com/office/drawing/2014/main" id="{2F045357-15AB-4FA3-AB46-ACE2945B0D61}"/>
              </a:ext>
            </a:extLst>
          </p:cNvPr>
          <p:cNvSpPr>
            <a:spLocks noGrp="1"/>
          </p:cNvSpPr>
          <p:nvPr>
            <p:ph type="title"/>
          </p:nvPr>
        </p:nvSpPr>
        <p:spPr>
          <a:xfrm>
            <a:off x="2559169" y="-43132"/>
            <a:ext cx="7092709" cy="1293813"/>
          </a:xfrm>
        </p:spPr>
        <p:txBody>
          <a:bodyPr/>
          <a:lstStyle/>
          <a:p>
            <a:pPr algn="ctr"/>
            <a:r>
              <a:rPr lang="fr-FR" b="1" u="sng"/>
              <a:t>COMPLEMENT Proposition 3 </a:t>
            </a:r>
          </a:p>
        </p:txBody>
      </p:sp>
      <p:sp>
        <p:nvSpPr>
          <p:cNvPr id="3" name="ZoneTexte 2">
            <a:extLst>
              <a:ext uri="{FF2B5EF4-FFF2-40B4-BE49-F238E27FC236}">
                <a16:creationId xmlns:a16="http://schemas.microsoft.com/office/drawing/2014/main" id="{C3E4E56C-5D0F-4779-BC1E-C6A9872B1B0B}"/>
              </a:ext>
            </a:extLst>
          </p:cNvPr>
          <p:cNvSpPr txBox="1"/>
          <p:nvPr/>
        </p:nvSpPr>
        <p:spPr>
          <a:xfrm>
            <a:off x="571500" y="2751127"/>
            <a:ext cx="5615739"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t>Adaptateur HP USB 3.0 vers Gigabit LAN (19,20€)</a:t>
            </a:r>
            <a:endParaRPr lang="fr-FR"/>
          </a:p>
          <a:p>
            <a:pPr marL="285750" indent="-285750">
              <a:buFont typeface="Wingdings"/>
              <a:buChar char="Ø"/>
            </a:pPr>
            <a:r>
              <a:rPr lang="fr-FR" b="1" u="sng"/>
              <a:t>Coût sans adaptateur : </a:t>
            </a:r>
            <a:endParaRPr lang="fr-FR"/>
          </a:p>
          <a:p>
            <a:r>
              <a:rPr lang="fr-FR" b="1"/>
              <a:t>    Unitaire  : 560,80€ TTC sans adaptateur</a:t>
            </a:r>
            <a:endParaRPr lang="fr-FR"/>
          </a:p>
          <a:p>
            <a:r>
              <a:rPr lang="fr-FR" b="1"/>
              <a:t>    Total  : 224 320€ TTC</a:t>
            </a:r>
            <a:endParaRPr lang="fr-FR"/>
          </a:p>
          <a:p>
            <a:endParaRPr lang="fr-FR"/>
          </a:p>
          <a:p>
            <a:pPr marL="285750" indent="-285750">
              <a:buFont typeface="Wingdings"/>
              <a:buChar char="Ø"/>
            </a:pPr>
            <a:r>
              <a:rPr lang="fr-FR" b="1" u="sng"/>
              <a:t>Coût avec adaptateur  : </a:t>
            </a:r>
            <a:endParaRPr lang="fr-FR"/>
          </a:p>
          <a:p>
            <a:r>
              <a:rPr lang="fr-FR" b="1"/>
              <a:t>     Unitaire  : 580€ TTC </a:t>
            </a:r>
            <a:endParaRPr lang="fr-FR"/>
          </a:p>
          <a:p>
            <a:r>
              <a:rPr lang="fr-FR" b="1"/>
              <a:t>     Total  : 232 000€ TTC</a:t>
            </a:r>
            <a:endParaRPr lang="en-US"/>
          </a:p>
          <a:p>
            <a:pPr algn="ctr"/>
            <a:endParaRPr lang="fr-FR"/>
          </a:p>
        </p:txBody>
      </p:sp>
    </p:spTree>
    <p:extLst>
      <p:ext uri="{BB962C8B-B14F-4D97-AF65-F5344CB8AC3E}">
        <p14:creationId xmlns:p14="http://schemas.microsoft.com/office/powerpoint/2010/main" val="13937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aillag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illag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illage">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5E668E11B3DE41A9A640B85A7302D6" ma:contentTypeVersion="9" ma:contentTypeDescription="Crée un document." ma:contentTypeScope="" ma:versionID="d75cf53d705564355018426b2cc08268">
  <xsd:schema xmlns:xsd="http://www.w3.org/2001/XMLSchema" xmlns:xs="http://www.w3.org/2001/XMLSchema" xmlns:p="http://schemas.microsoft.com/office/2006/metadata/properties" xmlns:ns2="b3c067cd-d7d5-4a13-8fcf-93953d4da960" xmlns:ns3="d031074b-9326-4bb5-bbb6-f5b27ce956c3" targetNamespace="http://schemas.microsoft.com/office/2006/metadata/properties" ma:root="true" ma:fieldsID="cfa45037a445def8d6f2041b5fbbf70a" ns2:_="" ns3:_="">
    <xsd:import namespace="b3c067cd-d7d5-4a13-8fcf-93953d4da960"/>
    <xsd:import namespace="d031074b-9326-4bb5-bbb6-f5b27ce956c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067cd-d7d5-4a13-8fcf-93953d4da960"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LastSharedByUser" ma:index="10" nillable="true" ma:displayName="Dernier partage par heure par utilisateur" ma:description="" ma:internalName="LastSharedByUser" ma:readOnly="true">
      <xsd:simpleType>
        <xsd:restriction base="dms:Note">
          <xsd:maxLength value="255"/>
        </xsd:restriction>
      </xsd:simpleType>
    </xsd:element>
    <xsd:element name="LastSharedByTime" ma:index="11" nillable="true" ma:displayName="Dernier partage par heur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031074b-9326-4bb5-bbb6-f5b27ce956c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0EDDE6-B85F-4931-8229-996B2F89DADC}"/>
</file>

<file path=customXml/itemProps2.xml><?xml version="1.0" encoding="utf-8"?>
<ds:datastoreItem xmlns:ds="http://schemas.openxmlformats.org/officeDocument/2006/customXml" ds:itemID="{F4D41504-B5F3-4CA4-90ED-7EAB3C3B6EA9}">
  <ds:schemaRefs>
    <ds:schemaRef ds:uri="http://schemas.microsoft.com/sharepoint/v3/contenttype/forms"/>
  </ds:schemaRefs>
</ds:datastoreItem>
</file>

<file path=customXml/itemProps3.xml><?xml version="1.0" encoding="utf-8"?>
<ds:datastoreItem xmlns:ds="http://schemas.openxmlformats.org/officeDocument/2006/customXml" ds:itemID="{22F46B52-7734-47B2-80B6-59A0B783382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17</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Maillage</vt:lpstr>
      <vt:lpstr>CAHIER DES CHARGEs </vt:lpstr>
      <vt:lpstr>LES ELEMENTS A FOURNIR </vt:lpstr>
      <vt:lpstr>PowerPoint Presentation</vt:lpstr>
      <vt:lpstr>Proposition 1 </vt:lpstr>
      <vt:lpstr>Complément Proposition 1 </vt:lpstr>
      <vt:lpstr>Proposition 2 </vt:lpstr>
      <vt:lpstr>BATTERIE DE SECOURS DELL</vt:lpstr>
      <vt:lpstr>Proposition 3 </vt:lpstr>
      <vt:lpstr>COMPLEMENT Proposition 3 </vt:lpstr>
      <vt:lpstr>Complément pour les 3 Proposition </vt:lpstr>
      <vt:lpstr>Solutions logicielles</vt:lpstr>
      <vt:lpstr>Solution de déployement :</vt:lpstr>
      <vt:lpstr>Convention de nommage </vt:lpstr>
      <vt:lpstr>Fiche préparation PC</vt:lpstr>
      <vt:lpstr>Fiche de reconditionnement des équipements</vt:lpstr>
      <vt:lpstr>Fiche réparation PC</vt:lpstr>
      <vt:lpstr>Charte informatique</vt:lpstr>
      <vt:lpstr>LIENS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CAHIER DES CHARGEs </dc:title>
  <cp:revision>1</cp:revision>
  <dcterms:modified xsi:type="dcterms:W3CDTF">2018-01-04T08:09:37Z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0x010100E55E668E11B3DE41A9A640B85A7302D6</vt:lpwstr>
  </property>
</Properties>
</file>